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7" r:id="rId3"/>
    <p:sldId id="257" r:id="rId4"/>
    <p:sldId id="260" r:id="rId5"/>
    <p:sldId id="259" r:id="rId6"/>
    <p:sldId id="261" r:id="rId7"/>
    <p:sldId id="263" r:id="rId8"/>
    <p:sldId id="266" r:id="rId9"/>
    <p:sldId id="265" r:id="rId10"/>
    <p:sldId id="288" r:id="rId11"/>
    <p:sldId id="299" r:id="rId12"/>
    <p:sldId id="305" r:id="rId13"/>
    <p:sldId id="304" r:id="rId14"/>
    <p:sldId id="306" r:id="rId15"/>
    <p:sldId id="289" r:id="rId16"/>
    <p:sldId id="277" r:id="rId17"/>
    <p:sldId id="276" r:id="rId18"/>
    <p:sldId id="286" r:id="rId19"/>
    <p:sldId id="273" r:id="rId20"/>
    <p:sldId id="272" r:id="rId21"/>
    <p:sldId id="293" r:id="rId22"/>
    <p:sldId id="292" r:id="rId23"/>
    <p:sldId id="294" r:id="rId24"/>
    <p:sldId id="280" r:id="rId25"/>
    <p:sldId id="279" r:id="rId26"/>
    <p:sldId id="278" r:id="rId27"/>
    <p:sldId id="290" r:id="rId28"/>
    <p:sldId id="291" r:id="rId29"/>
    <p:sldId id="295" r:id="rId30"/>
    <p:sldId id="296" r:id="rId31"/>
    <p:sldId id="297" r:id="rId32"/>
    <p:sldId id="298" r:id="rId33"/>
    <p:sldId id="302" r:id="rId34"/>
    <p:sldId id="271" r:id="rId3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42" d="100"/>
          <a:sy n="42" d="100"/>
        </p:scale>
        <p:origin x="134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ona\Google%20Drive\2021\FONDO%20PENSIONAL\INFORME%20PARA%20EL%20CONCEJO\EJEC%20INGRESOS%20FONDO%2031-12-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ona\Google%20Drive\2021\FONDO%20PENSIONAL\INFORME%20PARA%20EL%20CONCEJO\EJEC%20INGRESOS%20FONDO%2031-12-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ona\Google%20Drive\2021\FONDO%20PENSIONAL\INFORME%20PARA%20EL%20CONCEJO\EJEC%20EGRESOS%20FONDO%2031-12-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ona\Google%20Drive\2021\FONDO%20PENSIONAL\INFORME%20PARA%20EL%20CONCEJO\EJEC%20EGRESOS%20FONDO%2031-12-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s-CO" dirty="0">
                <a:latin typeface="Arial" panose="020B0604020202020204" pitchFamily="34" charset="0"/>
                <a:cs typeface="Arial" panose="020B0604020202020204" pitchFamily="34" charset="0"/>
              </a:rPr>
              <a:t>INGRESO</a:t>
            </a:r>
            <a:r>
              <a:rPr lang="en-US" dirty="0">
                <a:latin typeface="Arial" panose="020B0604020202020204" pitchFamily="34" charset="0"/>
                <a:cs typeface="Arial" panose="020B0604020202020204" pitchFamily="34" charset="0"/>
              </a:rPr>
              <a:t> TOTAL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outerShdw blurRad="50800" dist="50800" dir="5400000" algn="ctr" rotWithShape="0">
            <a:schemeClr val="tx1"/>
          </a:outerShdw>
        </a:effectLst>
        <a:sp3d/>
      </c:spPr>
    </c:sideWall>
    <c:backWall>
      <c:thickness val="0"/>
      <c:spPr>
        <a:noFill/>
        <a:ln>
          <a:noFill/>
        </a:ln>
        <a:effectLst>
          <a:outerShdw blurRad="50800" dist="50800" dir="5400000" algn="ctr" rotWithShape="0">
            <a:schemeClr val="tx1"/>
          </a:outerShdw>
        </a:effectLst>
        <a:sp3d/>
      </c:spPr>
    </c:backWall>
    <c:plotArea>
      <c:layout/>
      <c:bar3DChart>
        <c:barDir val="col"/>
        <c:grouping val="clustered"/>
        <c:varyColors val="0"/>
        <c:ser>
          <c:idx val="0"/>
          <c:order val="0"/>
          <c:tx>
            <c:strRef>
              <c:f>Hoja1!$A$7</c:f>
              <c:strCache>
                <c:ptCount val="1"/>
                <c:pt idx="0">
                  <c:v>INGRESOS TOTAL 2020</c:v>
                </c:pt>
              </c:strCache>
            </c:strRef>
          </c:tx>
          <c:spPr>
            <a:solidFill>
              <a:schemeClr val="accent1"/>
            </a:solidFill>
            <a:ln>
              <a:noFill/>
            </a:ln>
            <a:effectLst/>
            <a:sp3d/>
          </c:spPr>
          <c:invertIfNegative val="0"/>
          <c:dPt>
            <c:idx val="0"/>
            <c:invertIfNegative val="0"/>
            <c:bubble3D val="0"/>
            <c:spPr>
              <a:solidFill>
                <a:srgbClr val="FFFF00"/>
              </a:solidFill>
              <a:ln>
                <a:noFill/>
              </a:ln>
              <a:effectLst/>
              <a:sp3d/>
            </c:spPr>
            <c:extLst>
              <c:ext xmlns:c16="http://schemas.microsoft.com/office/drawing/2014/chart" uri="{C3380CC4-5D6E-409C-BE32-E72D297353CC}">
                <c16:uniqueId val="{00000001-1F79-4464-AFB6-CEE0684A8F05}"/>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1F79-4464-AFB6-CEE0684A8F05}"/>
              </c:ext>
            </c:extLst>
          </c:dPt>
          <c:dLbls>
            <c:dLbl>
              <c:idx val="0"/>
              <c:layout>
                <c:manualLayout>
                  <c:x val="7.0170794715289767E-2"/>
                  <c:y val="-9.1102431086586819E-2"/>
                </c:manualLayout>
              </c:layout>
              <c:tx>
                <c:rich>
                  <a:bodyPr/>
                  <a:lstStyle/>
                  <a:p>
                    <a:fld id="{35F001F2-2A0E-4F49-ACCA-CC71C1AF0FED}" type="VALUE">
                      <a:rPr lang="en-US" sz="1400"/>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79-4464-AFB6-CEE0684A8F05}"/>
                </c:ext>
              </c:extLst>
            </c:dLbl>
            <c:dLbl>
              <c:idx val="1"/>
              <c:layout>
                <c:manualLayout>
                  <c:x val="4.6589099527661909E-2"/>
                  <c:y val="-0.17326477677315161"/>
                </c:manualLayout>
              </c:layout>
              <c:tx>
                <c:rich>
                  <a:bodyPr/>
                  <a:lstStyle/>
                  <a:p>
                    <a:fld id="{8553A0FC-50A6-4303-BA0E-04B9F924A057}" type="VALUE">
                      <a:rPr lang="en-US" sz="1400"/>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79-4464-AFB6-CEE0684A8F05}"/>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Hoja1!$B$6:$C$6</c:f>
              <c:strCache>
                <c:ptCount val="2"/>
                <c:pt idx="0">
                  <c:v>PRESUPUESTO FINAL 2020</c:v>
                </c:pt>
                <c:pt idx="1">
                  <c:v>TOTAL RECAUDO 2020</c:v>
                </c:pt>
              </c:strCache>
            </c:strRef>
          </c:cat>
          <c:val>
            <c:numRef>
              <c:f>Hoja1!$B$7:$C$7</c:f>
              <c:numCache>
                <c:formatCode>#,##0.00</c:formatCode>
                <c:ptCount val="2"/>
                <c:pt idx="0">
                  <c:v>8404192475.3699999</c:v>
                </c:pt>
                <c:pt idx="1">
                  <c:v>8111111891.9899998</c:v>
                </c:pt>
              </c:numCache>
            </c:numRef>
          </c:val>
          <c:extLst>
            <c:ext xmlns:c16="http://schemas.microsoft.com/office/drawing/2014/chart" uri="{C3380CC4-5D6E-409C-BE32-E72D297353CC}">
              <c16:uniqueId val="{00000004-1F79-4464-AFB6-CEE0684A8F05}"/>
            </c:ext>
          </c:extLst>
        </c:ser>
        <c:dLbls>
          <c:showLegendKey val="0"/>
          <c:showVal val="0"/>
          <c:showCatName val="0"/>
          <c:showSerName val="0"/>
          <c:showPercent val="0"/>
          <c:showBubbleSize val="0"/>
        </c:dLbls>
        <c:gapWidth val="150"/>
        <c:shape val="box"/>
        <c:axId val="2059723040"/>
        <c:axId val="1872283120"/>
        <c:axId val="0"/>
      </c:bar3DChart>
      <c:catAx>
        <c:axId val="2059723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s-CO"/>
          </a:p>
        </c:txPr>
        <c:crossAx val="1872283120"/>
        <c:crosses val="autoZero"/>
        <c:auto val="1"/>
        <c:lblAlgn val="ctr"/>
        <c:lblOffset val="100"/>
        <c:noMultiLvlLbl val="0"/>
      </c:catAx>
      <c:valAx>
        <c:axId val="1872283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s-CO"/>
          </a:p>
        </c:txPr>
        <c:crossAx val="2059723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28575" cap="flat" cmpd="sng" algn="ctr">
      <a:solidFill>
        <a:schemeClr val="dk1"/>
      </a:solidFill>
      <a:prstDash val="solid"/>
      <a:round/>
    </a:ln>
    <a:effectLst/>
  </c:spPr>
  <c:txPr>
    <a:bodyPr/>
    <a:lstStyle/>
    <a:p>
      <a:pPr>
        <a:defRPr>
          <a:solidFill>
            <a:schemeClr val="dk1"/>
          </a:solidFill>
          <a:latin typeface="+mn-lt"/>
          <a:ea typeface="+mn-ea"/>
          <a:cs typeface="+mn-cs"/>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800" b="0" i="0" baseline="0">
                <a:solidFill>
                  <a:sysClr val="windowText" lastClr="000000"/>
                </a:solidFill>
                <a:effectLst/>
              </a:rPr>
              <a:t>TRENSFERENCIAS POR TIPO 2020</a:t>
            </a:r>
            <a:endParaRPr lang="es-CO">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FF0000"/>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1325-4138-89FE-362C02B84599}"/>
              </c:ext>
            </c:extLst>
          </c:dPt>
          <c:dPt>
            <c:idx val="2"/>
            <c:invertIfNegative val="0"/>
            <c:bubble3D val="0"/>
            <c:spPr>
              <a:solidFill>
                <a:srgbClr val="00B050"/>
              </a:solidFill>
              <a:ln>
                <a:noFill/>
              </a:ln>
              <a:effectLst/>
            </c:spPr>
            <c:extLst>
              <c:ext xmlns:c16="http://schemas.microsoft.com/office/drawing/2014/chart" uri="{C3380CC4-5D6E-409C-BE32-E72D297353CC}">
                <c16:uniqueId val="{00000003-1325-4138-89FE-362C02B84599}"/>
              </c:ext>
            </c:extLst>
          </c:dPt>
          <c:dPt>
            <c:idx val="3"/>
            <c:invertIfNegative val="0"/>
            <c:bubble3D val="0"/>
            <c:spPr>
              <a:solidFill>
                <a:srgbClr val="FFC000"/>
              </a:solidFill>
              <a:ln>
                <a:noFill/>
              </a:ln>
              <a:effectLst/>
            </c:spPr>
            <c:extLst>
              <c:ext xmlns:c16="http://schemas.microsoft.com/office/drawing/2014/chart" uri="{C3380CC4-5D6E-409C-BE32-E72D297353CC}">
                <c16:uniqueId val="{00000005-1325-4138-89FE-362C02B84599}"/>
              </c:ext>
            </c:extLst>
          </c:dPt>
          <c:dPt>
            <c:idx val="4"/>
            <c:invertIfNegative val="0"/>
            <c:bubble3D val="0"/>
            <c:spPr>
              <a:solidFill>
                <a:srgbClr val="00B0F0"/>
              </a:solidFill>
              <a:ln>
                <a:noFill/>
              </a:ln>
              <a:effectLst/>
            </c:spPr>
            <c:extLst>
              <c:ext xmlns:c16="http://schemas.microsoft.com/office/drawing/2014/chart" uri="{C3380CC4-5D6E-409C-BE32-E72D297353CC}">
                <c16:uniqueId val="{00000007-1325-4138-89FE-362C02B84599}"/>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Hoja1!$A$39:$A$43</c:f>
              <c:strCache>
                <c:ptCount val="5"/>
                <c:pt idx="0">
                  <c:v>Transferencias alcaldia para funcionamiento</c:v>
                </c:pt>
                <c:pt idx="1">
                  <c:v>Transferencias empresas para funcionamiento</c:v>
                </c:pt>
                <c:pt idx="2">
                  <c:v>Transferencias alcaldia para pago de pensiones</c:v>
                </c:pt>
                <c:pt idx="3">
                  <c:v>Trasferencias empresas para pago de pensiones</c:v>
                </c:pt>
                <c:pt idx="4">
                  <c:v>Otros Recursos</c:v>
                </c:pt>
              </c:strCache>
            </c:strRef>
          </c:cat>
          <c:val>
            <c:numRef>
              <c:f>Hoja1!$B$39:$B$43</c:f>
              <c:numCache>
                <c:formatCode>#,##0</c:formatCode>
                <c:ptCount val="5"/>
                <c:pt idx="0">
                  <c:v>224033928</c:v>
                </c:pt>
                <c:pt idx="1">
                  <c:v>224033928</c:v>
                </c:pt>
                <c:pt idx="2">
                  <c:v>2441489555.6199999</c:v>
                </c:pt>
                <c:pt idx="3">
                  <c:v>4749207155</c:v>
                </c:pt>
                <c:pt idx="4">
                  <c:v>472347325.37</c:v>
                </c:pt>
              </c:numCache>
            </c:numRef>
          </c:val>
          <c:extLst>
            <c:ext xmlns:c16="http://schemas.microsoft.com/office/drawing/2014/chart" uri="{C3380CC4-5D6E-409C-BE32-E72D297353CC}">
              <c16:uniqueId val="{00000008-1325-4138-89FE-362C02B84599}"/>
            </c:ext>
          </c:extLst>
        </c:ser>
        <c:dLbls>
          <c:showLegendKey val="0"/>
          <c:showVal val="0"/>
          <c:showCatName val="0"/>
          <c:showSerName val="0"/>
          <c:showPercent val="0"/>
          <c:showBubbleSize val="0"/>
        </c:dLbls>
        <c:gapWidth val="219"/>
        <c:overlap val="-27"/>
        <c:axId val="209234056"/>
        <c:axId val="209234952"/>
      </c:barChart>
      <c:catAx>
        <c:axId val="20923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209234952"/>
        <c:crosses val="autoZero"/>
        <c:auto val="1"/>
        <c:lblAlgn val="ctr"/>
        <c:lblOffset val="100"/>
        <c:noMultiLvlLbl val="0"/>
      </c:catAx>
      <c:valAx>
        <c:axId val="209234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923405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95766787321519"/>
          <c:y val="0.12620112439684428"/>
          <c:w val="0.82706557105198453"/>
          <c:h val="0.70273142894450447"/>
        </c:manualLayout>
      </c:layout>
      <c:bar3DChart>
        <c:barDir val="col"/>
        <c:grouping val="clustered"/>
        <c:varyColors val="0"/>
        <c:ser>
          <c:idx val="0"/>
          <c:order val="0"/>
          <c:tx>
            <c:strRef>
              <c:f>'2'!$A$5</c:f>
              <c:strCache>
                <c:ptCount val="1"/>
                <c:pt idx="0">
                  <c:v>PRESUPUESTO DE GASTOS 2020</c:v>
                </c:pt>
              </c:strCache>
            </c:strRef>
          </c:tx>
          <c:spPr>
            <a:solidFill>
              <a:schemeClr val="accent1"/>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1-3186-4DD2-9148-1012E9C845F9}"/>
              </c:ext>
            </c:extLst>
          </c:dPt>
          <c:dPt>
            <c:idx val="1"/>
            <c:invertIfNegative val="0"/>
            <c:bubble3D val="0"/>
            <c:spPr>
              <a:solidFill>
                <a:srgbClr val="00B0F0"/>
              </a:solidFill>
              <a:ln>
                <a:noFill/>
              </a:ln>
              <a:effectLst/>
              <a:sp3d/>
            </c:spPr>
            <c:extLst>
              <c:ext xmlns:c16="http://schemas.microsoft.com/office/drawing/2014/chart" uri="{C3380CC4-5D6E-409C-BE32-E72D297353CC}">
                <c16:uniqueId val="{00000003-3186-4DD2-9148-1012E9C845F9}"/>
              </c:ext>
            </c:extLst>
          </c:dPt>
          <c:dPt>
            <c:idx val="2"/>
            <c:invertIfNegative val="0"/>
            <c:bubble3D val="0"/>
            <c:spPr>
              <a:solidFill>
                <a:srgbClr val="92D050"/>
              </a:solidFill>
              <a:ln>
                <a:noFill/>
              </a:ln>
              <a:effectLst/>
              <a:sp3d/>
            </c:spPr>
            <c:extLst>
              <c:ext xmlns:c16="http://schemas.microsoft.com/office/drawing/2014/chart" uri="{C3380CC4-5D6E-409C-BE32-E72D297353CC}">
                <c16:uniqueId val="{00000005-3186-4DD2-9148-1012E9C845F9}"/>
              </c:ext>
            </c:extLst>
          </c:dPt>
          <c:dPt>
            <c:idx val="3"/>
            <c:invertIfNegative val="0"/>
            <c:bubble3D val="0"/>
            <c:spPr>
              <a:solidFill>
                <a:srgbClr val="002060"/>
              </a:solidFill>
              <a:ln>
                <a:noFill/>
              </a:ln>
              <a:effectLst/>
              <a:sp3d/>
            </c:spPr>
            <c:extLst>
              <c:ext xmlns:c16="http://schemas.microsoft.com/office/drawing/2014/chart" uri="{C3380CC4-5D6E-409C-BE32-E72D297353CC}">
                <c16:uniqueId val="{00000007-3186-4DD2-9148-1012E9C845F9}"/>
              </c:ext>
            </c:extLst>
          </c:dPt>
          <c:dLbls>
            <c:dLbl>
              <c:idx val="0"/>
              <c:layout>
                <c:manualLayout>
                  <c:x val="0.13812088254969299"/>
                  <c:y val="-2.9545374252934645E-2"/>
                </c:manualLayout>
              </c:layout>
              <c:showLegendKey val="0"/>
              <c:showVal val="1"/>
              <c:showCatName val="0"/>
              <c:showSerName val="0"/>
              <c:showPercent val="0"/>
              <c:showBubbleSize val="0"/>
              <c:extLst>
                <c:ext xmlns:c15="http://schemas.microsoft.com/office/drawing/2012/chart" uri="{CE6537A1-D6FC-4f65-9D91-7224C49458BB}">
                  <c15:layout>
                    <c:manualLayout>
                      <c:w val="0.24468424903143149"/>
                      <c:h val="0.11122074621199114"/>
                    </c:manualLayout>
                  </c15:layout>
                </c:ext>
                <c:ext xmlns:c16="http://schemas.microsoft.com/office/drawing/2014/chart" uri="{C3380CC4-5D6E-409C-BE32-E72D297353CC}">
                  <c16:uniqueId val="{00000001-3186-4DD2-9148-1012E9C845F9}"/>
                </c:ext>
              </c:extLst>
            </c:dLbl>
            <c:dLbl>
              <c:idx val="1"/>
              <c:layout>
                <c:manualLayout>
                  <c:x val="1.467791793926655E-2"/>
                  <c:y val="-8.8447284003397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86-4DD2-9148-1012E9C845F9}"/>
                </c:ext>
              </c:extLst>
            </c:dLbl>
            <c:dLbl>
              <c:idx val="2"/>
              <c:layout>
                <c:manualLayout>
                  <c:x val="4.89263931308885E-2"/>
                  <c:y val="-0.171188291619479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86-4DD2-9148-1012E9C845F9}"/>
                </c:ext>
              </c:extLst>
            </c:dLbl>
            <c:dLbl>
              <c:idx val="3"/>
              <c:layout>
                <c:manualLayout>
                  <c:x val="3.5879354962651572E-2"/>
                  <c:y val="-7.418159303510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86-4DD2-9148-1012E9C845F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'2'!$B$4:$E$4</c:f>
              <c:strCache>
                <c:ptCount val="4"/>
                <c:pt idx="0">
                  <c:v>PRESUPUESTO FINAL</c:v>
                </c:pt>
                <c:pt idx="1">
                  <c:v>COMPROMISOS</c:v>
                </c:pt>
                <c:pt idx="2">
                  <c:v>OBLIGACIONES</c:v>
                </c:pt>
                <c:pt idx="3">
                  <c:v>PAGOS</c:v>
                </c:pt>
              </c:strCache>
            </c:strRef>
          </c:cat>
          <c:val>
            <c:numRef>
              <c:f>'2'!$B$5:$E$5</c:f>
              <c:numCache>
                <c:formatCode>#,##0</c:formatCode>
                <c:ptCount val="4"/>
                <c:pt idx="0" formatCode="#,##0.00">
                  <c:v>8404192475.3699999</c:v>
                </c:pt>
                <c:pt idx="1">
                  <c:v>7844249757</c:v>
                </c:pt>
                <c:pt idx="2">
                  <c:v>7844249757</c:v>
                </c:pt>
                <c:pt idx="3">
                  <c:v>7844249757</c:v>
                </c:pt>
              </c:numCache>
            </c:numRef>
          </c:val>
          <c:extLst>
            <c:ext xmlns:c16="http://schemas.microsoft.com/office/drawing/2014/chart" uri="{C3380CC4-5D6E-409C-BE32-E72D297353CC}">
              <c16:uniqueId val="{00000008-3186-4DD2-9148-1012E9C845F9}"/>
            </c:ext>
          </c:extLst>
        </c:ser>
        <c:dLbls>
          <c:showLegendKey val="0"/>
          <c:showVal val="0"/>
          <c:showCatName val="0"/>
          <c:showSerName val="0"/>
          <c:showPercent val="0"/>
          <c:showBubbleSize val="0"/>
        </c:dLbls>
        <c:gapWidth val="150"/>
        <c:shape val="box"/>
        <c:axId val="2131898064"/>
        <c:axId val="2084902208"/>
        <c:axId val="0"/>
      </c:bar3DChart>
      <c:catAx>
        <c:axId val="2131898064"/>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84902208"/>
        <c:crosses val="autoZero"/>
        <c:auto val="1"/>
        <c:lblAlgn val="ctr"/>
        <c:lblOffset val="100"/>
        <c:noMultiLvlLbl val="0"/>
      </c:catAx>
      <c:valAx>
        <c:axId val="2084902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131898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TIPO</a:t>
            </a:r>
            <a:r>
              <a:rPr lang="es-CO" baseline="0"/>
              <a:t> DE GASTO</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FF000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2789-4BD2-9F9E-EF33E9BCFB5F}"/>
              </c:ext>
            </c:extLst>
          </c:dPt>
          <c:dPt>
            <c:idx val="2"/>
            <c:invertIfNegative val="0"/>
            <c:bubble3D val="0"/>
            <c:spPr>
              <a:solidFill>
                <a:srgbClr val="00B050"/>
              </a:solidFill>
              <a:ln>
                <a:noFill/>
              </a:ln>
              <a:effectLst/>
            </c:spPr>
            <c:extLst>
              <c:ext xmlns:c16="http://schemas.microsoft.com/office/drawing/2014/chart" uri="{C3380CC4-5D6E-409C-BE32-E72D297353CC}">
                <c16:uniqueId val="{00000003-2789-4BD2-9F9E-EF33E9BCFB5F}"/>
              </c:ext>
            </c:extLst>
          </c:dPt>
          <c:dLbls>
            <c:dLbl>
              <c:idx val="0"/>
              <c:layout>
                <c:manualLayout>
                  <c:x val="8.3333333333333332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89-4BD2-9F9E-EF33E9BCFB5F}"/>
                </c:ext>
              </c:extLst>
            </c:dLbl>
            <c:dLbl>
              <c:idx val="1"/>
              <c:layout>
                <c:manualLayout>
                  <c:x val="3.0555555555555555E-2"/>
                  <c:y val="-0.14351851851851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89-4BD2-9F9E-EF33E9BCFB5F}"/>
                </c:ext>
              </c:extLst>
            </c:dLbl>
            <c:dLbl>
              <c:idx val="2"/>
              <c:layout>
                <c:manualLayout>
                  <c:x val="4.4444444444444342E-2"/>
                  <c:y val="-6.9444444444444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89-4BD2-9F9E-EF33E9BCFB5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'2'!$A$94:$A$96</c:f>
              <c:strCache>
                <c:ptCount val="3"/>
                <c:pt idx="0">
                  <c:v>GASTOS DE PERSONAL</c:v>
                </c:pt>
                <c:pt idx="1">
                  <c:v>GASTOS GENERALES</c:v>
                </c:pt>
                <c:pt idx="2">
                  <c:v>PREVISION SOCIAL Y FORTALECIMIENTO INSTITUCIONAL</c:v>
                </c:pt>
              </c:strCache>
            </c:strRef>
          </c:cat>
          <c:val>
            <c:numRef>
              <c:f>'2'!$B$94:$B$96</c:f>
              <c:numCache>
                <c:formatCode>#,##0</c:formatCode>
                <c:ptCount val="3"/>
                <c:pt idx="0">
                  <c:v>332240383</c:v>
                </c:pt>
                <c:pt idx="1">
                  <c:v>46860228</c:v>
                </c:pt>
                <c:pt idx="2">
                  <c:v>7465149146</c:v>
                </c:pt>
              </c:numCache>
            </c:numRef>
          </c:val>
          <c:extLst>
            <c:ext xmlns:c16="http://schemas.microsoft.com/office/drawing/2014/chart" uri="{C3380CC4-5D6E-409C-BE32-E72D297353CC}">
              <c16:uniqueId val="{00000005-2789-4BD2-9F9E-EF33E9BCFB5F}"/>
            </c:ext>
          </c:extLst>
        </c:ser>
        <c:dLbls>
          <c:showLegendKey val="0"/>
          <c:showVal val="0"/>
          <c:showCatName val="0"/>
          <c:showSerName val="0"/>
          <c:showPercent val="0"/>
          <c:showBubbleSize val="0"/>
        </c:dLbls>
        <c:gapWidth val="219"/>
        <c:overlap val="-27"/>
        <c:axId val="471088104"/>
        <c:axId val="471088432"/>
      </c:barChart>
      <c:catAx>
        <c:axId val="47108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71088432"/>
        <c:crosses val="autoZero"/>
        <c:auto val="1"/>
        <c:lblAlgn val="ctr"/>
        <c:lblOffset val="100"/>
        <c:noMultiLvlLbl val="0"/>
      </c:catAx>
      <c:valAx>
        <c:axId val="471088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71088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C248F-FB6C-437A-9A00-F6A7C793DC13}"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s-CO"/>
        </a:p>
      </dgm:t>
    </dgm:pt>
    <dgm:pt modelId="{CF5976DA-9C39-4041-B84A-FE5252A87253}">
      <dgm:prSet phldrT="[Texto]" custT="1"/>
      <dgm:spPr/>
      <dgm:t>
        <a:bodyPr/>
        <a:lstStyle/>
        <a:p>
          <a:r>
            <a:rPr lang="es-CO" sz="1400" dirty="0"/>
            <a:t>ACTUAR</a:t>
          </a:r>
        </a:p>
      </dgm:t>
    </dgm:pt>
    <dgm:pt modelId="{C90A64D3-D5CF-41DA-8039-A155A1711D12}" type="parTrans" cxnId="{04A9EF7C-0B81-486C-A9A1-473F3C0598C4}">
      <dgm:prSet/>
      <dgm:spPr/>
      <dgm:t>
        <a:bodyPr/>
        <a:lstStyle/>
        <a:p>
          <a:endParaRPr lang="es-CO"/>
        </a:p>
      </dgm:t>
    </dgm:pt>
    <dgm:pt modelId="{6A6BDAED-5649-4334-970F-4D2D5D94A1EA}" type="sibTrans" cxnId="{04A9EF7C-0B81-486C-A9A1-473F3C0598C4}">
      <dgm:prSet/>
      <dgm:spPr/>
      <dgm:t>
        <a:bodyPr/>
        <a:lstStyle/>
        <a:p>
          <a:endParaRPr lang="es-CO"/>
        </a:p>
      </dgm:t>
    </dgm:pt>
    <dgm:pt modelId="{B3DAF0E3-C5C5-42C0-ACE9-63B7E25AFD5D}">
      <dgm:prSet phldrT="[Texto]" custT="1"/>
      <dgm:spPr>
        <a:solidFill>
          <a:schemeClr val="accent2">
            <a:lumMod val="20000"/>
            <a:lumOff val="80000"/>
            <a:alpha val="90000"/>
          </a:schemeClr>
        </a:solidFill>
      </dgm:spPr>
      <dgm:t>
        <a:bodyPr/>
        <a:lstStyle/>
        <a:p>
          <a:r>
            <a:rPr lang="es-CO" sz="1300" dirty="0"/>
            <a:t>Seguimiento a la identifican de los peligros y riesgos</a:t>
          </a:r>
        </a:p>
      </dgm:t>
    </dgm:pt>
    <dgm:pt modelId="{AB100E1B-8916-47B2-85A1-A83F4D428B9A}" type="parTrans" cxnId="{C3C4036A-4EFA-4436-9EA2-88A8A5A60CAB}">
      <dgm:prSet/>
      <dgm:spPr/>
      <dgm:t>
        <a:bodyPr/>
        <a:lstStyle/>
        <a:p>
          <a:endParaRPr lang="es-CO"/>
        </a:p>
      </dgm:t>
    </dgm:pt>
    <dgm:pt modelId="{765061C8-A62C-4202-A15F-6E8EAF150E73}" type="sibTrans" cxnId="{C3C4036A-4EFA-4436-9EA2-88A8A5A60CAB}">
      <dgm:prSet/>
      <dgm:spPr/>
      <dgm:t>
        <a:bodyPr/>
        <a:lstStyle/>
        <a:p>
          <a:endParaRPr lang="es-CO"/>
        </a:p>
      </dgm:t>
    </dgm:pt>
    <dgm:pt modelId="{518D0455-A679-4AEB-B8AF-1980F58105CA}">
      <dgm:prSet phldrT="[Texto]" custT="1"/>
      <dgm:spPr/>
      <dgm:t>
        <a:bodyPr/>
        <a:lstStyle/>
        <a:p>
          <a:r>
            <a:rPr lang="es-CO" sz="1400" dirty="0"/>
            <a:t>PLANIFICAR</a:t>
          </a:r>
        </a:p>
      </dgm:t>
    </dgm:pt>
    <dgm:pt modelId="{28A892F5-181D-40C7-9CA1-0DAEB7B1C7E1}" type="parTrans" cxnId="{3F655844-7FC7-4577-B19A-D71B1B5BE7E5}">
      <dgm:prSet/>
      <dgm:spPr/>
      <dgm:t>
        <a:bodyPr/>
        <a:lstStyle/>
        <a:p>
          <a:endParaRPr lang="es-CO"/>
        </a:p>
      </dgm:t>
    </dgm:pt>
    <dgm:pt modelId="{5973715C-DF7E-407A-BC3E-FC707D845E1D}" type="sibTrans" cxnId="{3F655844-7FC7-4577-B19A-D71B1B5BE7E5}">
      <dgm:prSet/>
      <dgm:spPr/>
      <dgm:t>
        <a:bodyPr/>
        <a:lstStyle/>
        <a:p>
          <a:endParaRPr lang="es-CO"/>
        </a:p>
      </dgm:t>
    </dgm:pt>
    <dgm:pt modelId="{BA0E86A2-F85D-4482-A40F-4273C36D67FE}">
      <dgm:prSet phldrT="[Texto]" custT="1"/>
      <dgm:spPr>
        <a:solidFill>
          <a:schemeClr val="tx2">
            <a:lumMod val="20000"/>
            <a:lumOff val="80000"/>
            <a:alpha val="90000"/>
          </a:schemeClr>
        </a:solidFill>
      </dgm:spPr>
      <dgm:t>
        <a:bodyPr/>
        <a:lstStyle/>
        <a:p>
          <a:r>
            <a:rPr lang="es-CO" sz="1300" baseline="0" dirty="0"/>
            <a:t>Se  realizo la evaluación inicial </a:t>
          </a:r>
        </a:p>
      </dgm:t>
    </dgm:pt>
    <dgm:pt modelId="{7A5D15D0-629C-4893-85F8-93FCC9EBD8F4}" type="parTrans" cxnId="{604FB27A-4B64-4BCE-8C28-0E6F47F54734}">
      <dgm:prSet/>
      <dgm:spPr/>
      <dgm:t>
        <a:bodyPr/>
        <a:lstStyle/>
        <a:p>
          <a:endParaRPr lang="es-CO"/>
        </a:p>
      </dgm:t>
    </dgm:pt>
    <dgm:pt modelId="{95EC3E38-FF76-49CF-86FA-C3C87A017B11}" type="sibTrans" cxnId="{604FB27A-4B64-4BCE-8C28-0E6F47F54734}">
      <dgm:prSet/>
      <dgm:spPr/>
      <dgm:t>
        <a:bodyPr/>
        <a:lstStyle/>
        <a:p>
          <a:endParaRPr lang="es-CO"/>
        </a:p>
      </dgm:t>
    </dgm:pt>
    <dgm:pt modelId="{6868D4DB-6B50-4A5A-AC97-B827141CC097}">
      <dgm:prSet phldrT="[Texto]"/>
      <dgm:spPr/>
      <dgm:t>
        <a:bodyPr/>
        <a:lstStyle/>
        <a:p>
          <a:r>
            <a:rPr lang="es-CO" dirty="0"/>
            <a:t>HACER</a:t>
          </a:r>
        </a:p>
      </dgm:t>
    </dgm:pt>
    <dgm:pt modelId="{B6AF3670-5E25-47A0-A639-EBEEE43F3BE3}" type="parTrans" cxnId="{CA7BDF9F-1BC3-45E7-B6D6-DD1DD9E1CD74}">
      <dgm:prSet/>
      <dgm:spPr/>
      <dgm:t>
        <a:bodyPr/>
        <a:lstStyle/>
        <a:p>
          <a:endParaRPr lang="es-CO"/>
        </a:p>
      </dgm:t>
    </dgm:pt>
    <dgm:pt modelId="{242AB64F-C330-4DD7-845D-7EBAB4DE4570}" type="sibTrans" cxnId="{CA7BDF9F-1BC3-45E7-B6D6-DD1DD9E1CD74}">
      <dgm:prSet/>
      <dgm:spPr/>
      <dgm:t>
        <a:bodyPr/>
        <a:lstStyle/>
        <a:p>
          <a:endParaRPr lang="es-CO"/>
        </a:p>
      </dgm:t>
    </dgm:pt>
    <dgm:pt modelId="{60403B5A-5365-4736-9270-2FC88B2B7443}">
      <dgm:prSet phldrT="[Texto]" custT="1"/>
      <dgm:spPr>
        <a:solidFill>
          <a:schemeClr val="tx2">
            <a:lumMod val="20000"/>
            <a:lumOff val="80000"/>
            <a:alpha val="90000"/>
          </a:schemeClr>
        </a:solidFill>
      </dgm:spPr>
      <dgm:t>
        <a:bodyPr/>
        <a:lstStyle/>
        <a:p>
          <a:r>
            <a:rPr lang="es-CO" sz="1200" baseline="0" dirty="0"/>
            <a:t>Programa de capacitaciones, ejecución de las mismas, inducción y re inducción en S.G S.S.T</a:t>
          </a:r>
        </a:p>
      </dgm:t>
    </dgm:pt>
    <dgm:pt modelId="{4C2D2C4A-9FAE-435E-81A6-1B09F9BBC75A}" type="parTrans" cxnId="{C4671675-601E-4717-8024-B738855E7607}">
      <dgm:prSet/>
      <dgm:spPr/>
      <dgm:t>
        <a:bodyPr/>
        <a:lstStyle/>
        <a:p>
          <a:endParaRPr lang="es-CO"/>
        </a:p>
      </dgm:t>
    </dgm:pt>
    <dgm:pt modelId="{D3067231-73CA-4A7A-818C-2F09D9FE6220}" type="sibTrans" cxnId="{C4671675-601E-4717-8024-B738855E7607}">
      <dgm:prSet/>
      <dgm:spPr/>
      <dgm:t>
        <a:bodyPr/>
        <a:lstStyle/>
        <a:p>
          <a:endParaRPr lang="es-CO"/>
        </a:p>
      </dgm:t>
    </dgm:pt>
    <dgm:pt modelId="{3F723AAE-5346-40B2-943B-7749FB8ED73B}">
      <dgm:prSet phldrT="[Texto]"/>
      <dgm:spPr/>
      <dgm:t>
        <a:bodyPr/>
        <a:lstStyle/>
        <a:p>
          <a:r>
            <a:rPr lang="es-CO" dirty="0"/>
            <a:t>VERIFICAR </a:t>
          </a:r>
        </a:p>
      </dgm:t>
    </dgm:pt>
    <dgm:pt modelId="{85DE8DB1-D9ED-4DCF-80E7-CFBC316B09E2}" type="parTrans" cxnId="{D4341938-4337-4855-BFCD-64FBC4BE29FB}">
      <dgm:prSet/>
      <dgm:spPr/>
      <dgm:t>
        <a:bodyPr/>
        <a:lstStyle/>
        <a:p>
          <a:endParaRPr lang="es-CO"/>
        </a:p>
      </dgm:t>
    </dgm:pt>
    <dgm:pt modelId="{A2742C69-90AD-4D39-81AD-4175B2763A63}" type="sibTrans" cxnId="{D4341938-4337-4855-BFCD-64FBC4BE29FB}">
      <dgm:prSet/>
      <dgm:spPr/>
      <dgm:t>
        <a:bodyPr/>
        <a:lstStyle/>
        <a:p>
          <a:endParaRPr lang="es-CO"/>
        </a:p>
      </dgm:t>
    </dgm:pt>
    <dgm:pt modelId="{8EC7785F-0779-4074-8C98-C5EF46C438AE}">
      <dgm:prSet phldrT="[Texto]" custT="1"/>
      <dgm:spPr>
        <a:solidFill>
          <a:schemeClr val="accent2">
            <a:lumMod val="20000"/>
            <a:lumOff val="80000"/>
            <a:alpha val="90000"/>
          </a:schemeClr>
        </a:solidFill>
      </dgm:spPr>
      <dgm:t>
        <a:bodyPr/>
        <a:lstStyle/>
        <a:p>
          <a:r>
            <a:rPr lang="es-CO" sz="1300" dirty="0"/>
            <a:t>Medición y evaluación de la gestión realizada </a:t>
          </a:r>
        </a:p>
      </dgm:t>
    </dgm:pt>
    <dgm:pt modelId="{09E8A2D8-A04A-4ED7-857C-E98BB9758546}" type="parTrans" cxnId="{3AE218EC-28E8-4062-B16B-CFBBE48ACF3C}">
      <dgm:prSet/>
      <dgm:spPr/>
      <dgm:t>
        <a:bodyPr/>
        <a:lstStyle/>
        <a:p>
          <a:endParaRPr lang="es-CO"/>
        </a:p>
      </dgm:t>
    </dgm:pt>
    <dgm:pt modelId="{3957B327-F334-4616-8BAD-CE81AD124926}" type="sibTrans" cxnId="{3AE218EC-28E8-4062-B16B-CFBBE48ACF3C}">
      <dgm:prSet/>
      <dgm:spPr/>
      <dgm:t>
        <a:bodyPr/>
        <a:lstStyle/>
        <a:p>
          <a:endParaRPr lang="es-CO"/>
        </a:p>
      </dgm:t>
    </dgm:pt>
    <dgm:pt modelId="{96B13460-A1C1-4826-8AEC-59A2D12EBAC7}">
      <dgm:prSet phldrT="[Texto]" custT="1"/>
      <dgm:spPr>
        <a:solidFill>
          <a:schemeClr val="tx2">
            <a:lumMod val="20000"/>
            <a:lumOff val="80000"/>
            <a:alpha val="90000"/>
          </a:schemeClr>
        </a:solidFill>
      </dgm:spPr>
      <dgm:t>
        <a:bodyPr/>
        <a:lstStyle/>
        <a:p>
          <a:r>
            <a:rPr lang="es-CO" sz="1300" baseline="0" dirty="0"/>
            <a:t>Identificación de peligros y riesgos, con la matriz</a:t>
          </a:r>
        </a:p>
      </dgm:t>
    </dgm:pt>
    <dgm:pt modelId="{AE36BD8C-EE10-40B5-99D7-FB80410134DB}" type="parTrans" cxnId="{4C19DC54-C7CB-4D2D-89A2-E7A34074E8D1}">
      <dgm:prSet/>
      <dgm:spPr/>
      <dgm:t>
        <a:bodyPr/>
        <a:lstStyle/>
        <a:p>
          <a:endParaRPr lang="es-CO"/>
        </a:p>
      </dgm:t>
    </dgm:pt>
    <dgm:pt modelId="{45E3402D-43E2-4DB4-A3D4-12600AF458DE}" type="sibTrans" cxnId="{4C19DC54-C7CB-4D2D-89A2-E7A34074E8D1}">
      <dgm:prSet/>
      <dgm:spPr/>
      <dgm:t>
        <a:bodyPr/>
        <a:lstStyle/>
        <a:p>
          <a:endParaRPr lang="es-CO"/>
        </a:p>
      </dgm:t>
    </dgm:pt>
    <dgm:pt modelId="{D14E3C69-566B-4076-8FD0-D9723FC7B462}">
      <dgm:prSet phldrT="[Texto]" custT="1"/>
      <dgm:spPr>
        <a:solidFill>
          <a:schemeClr val="tx2">
            <a:lumMod val="20000"/>
            <a:lumOff val="80000"/>
            <a:alpha val="90000"/>
          </a:schemeClr>
        </a:solidFill>
      </dgm:spPr>
      <dgm:t>
        <a:bodyPr/>
        <a:lstStyle/>
        <a:p>
          <a:r>
            <a:rPr lang="es-CO" sz="1300" baseline="0" dirty="0"/>
            <a:t>Políticas y objetivos del S.G. S.S.T</a:t>
          </a:r>
        </a:p>
      </dgm:t>
    </dgm:pt>
    <dgm:pt modelId="{CB197866-9257-438D-91AF-C112EAA4468F}" type="parTrans" cxnId="{6CB46581-205B-4A18-A74B-022C454B5513}">
      <dgm:prSet/>
      <dgm:spPr/>
      <dgm:t>
        <a:bodyPr/>
        <a:lstStyle/>
        <a:p>
          <a:endParaRPr lang="es-CO"/>
        </a:p>
      </dgm:t>
    </dgm:pt>
    <dgm:pt modelId="{C71EED67-E8BF-478F-B118-85FDAE41D182}" type="sibTrans" cxnId="{6CB46581-205B-4A18-A74B-022C454B5513}">
      <dgm:prSet/>
      <dgm:spPr/>
      <dgm:t>
        <a:bodyPr/>
        <a:lstStyle/>
        <a:p>
          <a:endParaRPr lang="es-CO"/>
        </a:p>
      </dgm:t>
    </dgm:pt>
    <dgm:pt modelId="{18C28ABF-7AB6-49A0-A5F7-0DA32A09090E}">
      <dgm:prSet phldrT="[Texto]" custT="1"/>
      <dgm:spPr>
        <a:solidFill>
          <a:schemeClr val="tx2">
            <a:lumMod val="20000"/>
            <a:lumOff val="80000"/>
            <a:alpha val="90000"/>
          </a:schemeClr>
        </a:solidFill>
      </dgm:spPr>
      <dgm:t>
        <a:bodyPr/>
        <a:lstStyle/>
        <a:p>
          <a:r>
            <a:rPr lang="es-CO" sz="1300" baseline="0" dirty="0"/>
            <a:t>Plan de trabajo anual y asignación de recursos</a:t>
          </a:r>
        </a:p>
      </dgm:t>
    </dgm:pt>
    <dgm:pt modelId="{BA231E15-6F54-47D2-87E8-7A04D4FD7873}" type="parTrans" cxnId="{E49D16CA-C776-415D-9AB2-20FA46E6868E}">
      <dgm:prSet/>
      <dgm:spPr/>
      <dgm:t>
        <a:bodyPr/>
        <a:lstStyle/>
        <a:p>
          <a:endParaRPr lang="es-CO"/>
        </a:p>
      </dgm:t>
    </dgm:pt>
    <dgm:pt modelId="{7B34B826-FA9B-4452-A6D3-03800862D112}" type="sibTrans" cxnId="{E49D16CA-C776-415D-9AB2-20FA46E6868E}">
      <dgm:prSet/>
      <dgm:spPr/>
      <dgm:t>
        <a:bodyPr/>
        <a:lstStyle/>
        <a:p>
          <a:endParaRPr lang="es-CO"/>
        </a:p>
      </dgm:t>
    </dgm:pt>
    <dgm:pt modelId="{F47F74C2-C6CE-456A-AD1D-DDA43D7D8829}">
      <dgm:prSet phldrT="[Texto]" custT="1"/>
      <dgm:spPr>
        <a:solidFill>
          <a:schemeClr val="tx2">
            <a:lumMod val="20000"/>
            <a:lumOff val="80000"/>
            <a:alpha val="90000"/>
          </a:schemeClr>
        </a:solidFill>
      </dgm:spPr>
      <dgm:t>
        <a:bodyPr/>
        <a:lstStyle/>
        <a:p>
          <a:r>
            <a:rPr lang="es-CO" sz="1200" baseline="0" dirty="0"/>
            <a:t>Programa de emergencias</a:t>
          </a:r>
        </a:p>
      </dgm:t>
    </dgm:pt>
    <dgm:pt modelId="{9B44436E-8693-4C5F-8492-9366A15C8361}" type="parTrans" cxnId="{35595A25-758D-4923-AF2F-6608CD4D057C}">
      <dgm:prSet/>
      <dgm:spPr/>
      <dgm:t>
        <a:bodyPr/>
        <a:lstStyle/>
        <a:p>
          <a:endParaRPr lang="es-CO"/>
        </a:p>
      </dgm:t>
    </dgm:pt>
    <dgm:pt modelId="{2CEECEEE-D427-407F-8171-088AEA7F365A}" type="sibTrans" cxnId="{35595A25-758D-4923-AF2F-6608CD4D057C}">
      <dgm:prSet/>
      <dgm:spPr/>
      <dgm:t>
        <a:bodyPr/>
        <a:lstStyle/>
        <a:p>
          <a:endParaRPr lang="es-CO"/>
        </a:p>
      </dgm:t>
    </dgm:pt>
    <dgm:pt modelId="{27A6544B-7919-4FF9-A314-5C3ED042C9E2}">
      <dgm:prSet phldrT="[Texto]"/>
      <dgm:spPr>
        <a:solidFill>
          <a:schemeClr val="tx2">
            <a:lumMod val="20000"/>
            <a:lumOff val="80000"/>
            <a:alpha val="90000"/>
          </a:schemeClr>
        </a:solidFill>
      </dgm:spPr>
      <dgm:t>
        <a:bodyPr/>
        <a:lstStyle/>
        <a:p>
          <a:endParaRPr lang="es-CO" sz="700"/>
        </a:p>
      </dgm:t>
    </dgm:pt>
    <dgm:pt modelId="{9A135A40-0434-415B-8EB2-C67CA8A1919B}" type="parTrans" cxnId="{BD231A93-F867-4B76-8103-98D7C4A1E22C}">
      <dgm:prSet/>
      <dgm:spPr/>
      <dgm:t>
        <a:bodyPr/>
        <a:lstStyle/>
        <a:p>
          <a:endParaRPr lang="es-CO"/>
        </a:p>
      </dgm:t>
    </dgm:pt>
    <dgm:pt modelId="{DC40EFA3-BE1E-4163-8883-C025E8708A19}" type="sibTrans" cxnId="{BD231A93-F867-4B76-8103-98D7C4A1E22C}">
      <dgm:prSet/>
      <dgm:spPr/>
      <dgm:t>
        <a:bodyPr/>
        <a:lstStyle/>
        <a:p>
          <a:endParaRPr lang="es-CO"/>
        </a:p>
      </dgm:t>
    </dgm:pt>
    <dgm:pt modelId="{6BB9EE83-D440-4362-BCF0-0A81EE612A4C}">
      <dgm:prSet phldrT="[Texto]" custT="1"/>
      <dgm:spPr>
        <a:solidFill>
          <a:schemeClr val="tx2">
            <a:lumMod val="20000"/>
            <a:lumOff val="80000"/>
            <a:alpha val="90000"/>
          </a:schemeClr>
        </a:solidFill>
      </dgm:spPr>
      <dgm:t>
        <a:bodyPr/>
        <a:lstStyle/>
        <a:p>
          <a:endParaRPr lang="es-CO" sz="900" baseline="0" dirty="0"/>
        </a:p>
      </dgm:t>
    </dgm:pt>
    <dgm:pt modelId="{352486E2-A607-49BD-BAE6-DADD6EF8C3AB}" type="parTrans" cxnId="{9FDE69A1-60E4-472D-8041-91119CCD8A59}">
      <dgm:prSet/>
      <dgm:spPr/>
      <dgm:t>
        <a:bodyPr/>
        <a:lstStyle/>
        <a:p>
          <a:endParaRPr lang="es-CO"/>
        </a:p>
      </dgm:t>
    </dgm:pt>
    <dgm:pt modelId="{52FAC2E5-40A8-41BF-9219-A951649D893B}" type="sibTrans" cxnId="{9FDE69A1-60E4-472D-8041-91119CCD8A59}">
      <dgm:prSet/>
      <dgm:spPr/>
      <dgm:t>
        <a:bodyPr/>
        <a:lstStyle/>
        <a:p>
          <a:endParaRPr lang="es-CO"/>
        </a:p>
      </dgm:t>
    </dgm:pt>
    <dgm:pt modelId="{7BC87AAF-2965-4ED6-AC00-CF49D4769C00}">
      <dgm:prSet phldrT="[Texto]"/>
      <dgm:spPr>
        <a:solidFill>
          <a:schemeClr val="accent2">
            <a:lumMod val="20000"/>
            <a:lumOff val="80000"/>
            <a:alpha val="90000"/>
          </a:schemeClr>
        </a:solidFill>
      </dgm:spPr>
      <dgm:t>
        <a:bodyPr/>
        <a:lstStyle/>
        <a:p>
          <a:endParaRPr lang="es-CO" sz="1000" dirty="0"/>
        </a:p>
      </dgm:t>
    </dgm:pt>
    <dgm:pt modelId="{5D023184-40E3-4FCF-AC47-9A31CB85EBC4}" type="parTrans" cxnId="{5D06A21B-7E42-4827-9CDC-7C4A1D9EDBCD}">
      <dgm:prSet/>
      <dgm:spPr/>
      <dgm:t>
        <a:bodyPr/>
        <a:lstStyle/>
        <a:p>
          <a:endParaRPr lang="es-CO"/>
        </a:p>
      </dgm:t>
    </dgm:pt>
    <dgm:pt modelId="{EBB595B0-22DF-4B6B-8A5F-74991574626C}" type="sibTrans" cxnId="{5D06A21B-7E42-4827-9CDC-7C4A1D9EDBCD}">
      <dgm:prSet/>
      <dgm:spPr/>
      <dgm:t>
        <a:bodyPr/>
        <a:lstStyle/>
        <a:p>
          <a:endParaRPr lang="es-CO"/>
        </a:p>
      </dgm:t>
    </dgm:pt>
    <dgm:pt modelId="{9C2B5B75-AED2-439D-9080-CE96FF9DFA3E}">
      <dgm:prSet phldrT="[Texto]" custT="1"/>
      <dgm:spPr>
        <a:solidFill>
          <a:schemeClr val="tx2">
            <a:lumMod val="20000"/>
            <a:lumOff val="80000"/>
            <a:alpha val="90000"/>
          </a:schemeClr>
        </a:solidFill>
      </dgm:spPr>
      <dgm:t>
        <a:bodyPr/>
        <a:lstStyle/>
        <a:p>
          <a:r>
            <a:rPr lang="es-CO" sz="1200" baseline="0" dirty="0"/>
            <a:t>Conformación de comités</a:t>
          </a:r>
        </a:p>
      </dgm:t>
    </dgm:pt>
    <dgm:pt modelId="{86D7DDAE-5882-4C22-AB72-2C679BC8F11B}" type="parTrans" cxnId="{170C5025-9026-4D21-88CE-B094FFBA91EA}">
      <dgm:prSet/>
      <dgm:spPr/>
      <dgm:t>
        <a:bodyPr/>
        <a:lstStyle/>
        <a:p>
          <a:endParaRPr lang="es-CO"/>
        </a:p>
      </dgm:t>
    </dgm:pt>
    <dgm:pt modelId="{ECFD715A-53D1-43CD-AFE6-BAF1B93C4764}" type="sibTrans" cxnId="{170C5025-9026-4D21-88CE-B094FFBA91EA}">
      <dgm:prSet/>
      <dgm:spPr/>
      <dgm:t>
        <a:bodyPr/>
        <a:lstStyle/>
        <a:p>
          <a:endParaRPr lang="es-CO"/>
        </a:p>
      </dgm:t>
    </dgm:pt>
    <dgm:pt modelId="{17D70251-E506-4DF9-8568-65D209E77170}">
      <dgm:prSet phldrT="[Texto]" custT="1"/>
      <dgm:spPr>
        <a:solidFill>
          <a:schemeClr val="tx2">
            <a:lumMod val="20000"/>
            <a:lumOff val="80000"/>
            <a:alpha val="90000"/>
          </a:schemeClr>
        </a:solidFill>
      </dgm:spPr>
      <dgm:t>
        <a:bodyPr/>
        <a:lstStyle/>
        <a:p>
          <a:r>
            <a:rPr lang="es-CO" sz="1200" baseline="0" dirty="0"/>
            <a:t>Inspecciones y protocolos de bioseguridad</a:t>
          </a:r>
        </a:p>
      </dgm:t>
    </dgm:pt>
    <dgm:pt modelId="{4CCB77A5-A184-42EC-8E6C-BBB1837ED8E9}" type="parTrans" cxnId="{C85CD635-C62E-48E8-9266-C441A78938C5}">
      <dgm:prSet/>
      <dgm:spPr/>
      <dgm:t>
        <a:bodyPr/>
        <a:lstStyle/>
        <a:p>
          <a:endParaRPr lang="es-CO"/>
        </a:p>
      </dgm:t>
    </dgm:pt>
    <dgm:pt modelId="{F03A603D-8B37-4097-8690-822DFC7FFC7E}" type="sibTrans" cxnId="{C85CD635-C62E-48E8-9266-C441A78938C5}">
      <dgm:prSet/>
      <dgm:spPr/>
      <dgm:t>
        <a:bodyPr/>
        <a:lstStyle/>
        <a:p>
          <a:endParaRPr lang="es-CO"/>
        </a:p>
      </dgm:t>
    </dgm:pt>
    <dgm:pt modelId="{F742E1BA-E89D-43C8-96AA-ADFCFCE2CD65}">
      <dgm:prSet phldrT="[Texto]"/>
      <dgm:spPr>
        <a:solidFill>
          <a:schemeClr val="accent2">
            <a:lumMod val="20000"/>
            <a:lumOff val="80000"/>
            <a:alpha val="90000"/>
          </a:schemeClr>
        </a:solidFill>
      </dgm:spPr>
      <dgm:t>
        <a:bodyPr/>
        <a:lstStyle/>
        <a:p>
          <a:endParaRPr lang="es-CO" sz="1100" dirty="0"/>
        </a:p>
      </dgm:t>
    </dgm:pt>
    <dgm:pt modelId="{A6E02E66-97E5-44D3-BE78-1484C3BECFCA}" type="parTrans" cxnId="{0E057E52-85D4-496B-9A3F-BF716408CFEE}">
      <dgm:prSet/>
      <dgm:spPr/>
      <dgm:t>
        <a:bodyPr/>
        <a:lstStyle/>
        <a:p>
          <a:endParaRPr lang="es-CO"/>
        </a:p>
      </dgm:t>
    </dgm:pt>
    <dgm:pt modelId="{45529BB5-5943-43F7-88DB-413E3E9CA2F6}" type="sibTrans" cxnId="{0E057E52-85D4-496B-9A3F-BF716408CFEE}">
      <dgm:prSet/>
      <dgm:spPr/>
      <dgm:t>
        <a:bodyPr/>
        <a:lstStyle/>
        <a:p>
          <a:endParaRPr lang="es-CO"/>
        </a:p>
      </dgm:t>
    </dgm:pt>
    <dgm:pt modelId="{E4AAE330-1655-4D6D-BA89-AB97C5140353}">
      <dgm:prSet phldrT="[Texto]" custT="1"/>
      <dgm:spPr>
        <a:solidFill>
          <a:schemeClr val="accent2">
            <a:lumMod val="20000"/>
            <a:lumOff val="80000"/>
            <a:alpha val="90000"/>
          </a:schemeClr>
        </a:solidFill>
      </dgm:spPr>
      <dgm:t>
        <a:bodyPr/>
        <a:lstStyle/>
        <a:p>
          <a:r>
            <a:rPr lang="es-CO" sz="1300" dirty="0"/>
            <a:t> Se realizan valoraciones periódicas ocupacionales y seguimiento a las recomendaciones</a:t>
          </a:r>
        </a:p>
      </dgm:t>
    </dgm:pt>
    <dgm:pt modelId="{359617F4-52AE-4EFD-9C01-20723DEC3A5A}" type="parTrans" cxnId="{6EECC5C2-DA94-40C0-8416-855FF1FED8A9}">
      <dgm:prSet/>
      <dgm:spPr/>
      <dgm:t>
        <a:bodyPr/>
        <a:lstStyle/>
        <a:p>
          <a:endParaRPr lang="es-CO"/>
        </a:p>
      </dgm:t>
    </dgm:pt>
    <dgm:pt modelId="{7376D7B7-6982-4764-B0E8-51C9E834CA0B}" type="sibTrans" cxnId="{6EECC5C2-DA94-40C0-8416-855FF1FED8A9}">
      <dgm:prSet/>
      <dgm:spPr/>
      <dgm:t>
        <a:bodyPr/>
        <a:lstStyle/>
        <a:p>
          <a:endParaRPr lang="es-CO"/>
        </a:p>
      </dgm:t>
    </dgm:pt>
    <dgm:pt modelId="{DC9333CB-2029-440D-BFD7-DEEC279CC6A0}">
      <dgm:prSet phldrT="[Texto]" custT="1"/>
      <dgm:spPr>
        <a:solidFill>
          <a:schemeClr val="accent2">
            <a:lumMod val="20000"/>
            <a:lumOff val="80000"/>
            <a:alpha val="90000"/>
          </a:schemeClr>
        </a:solidFill>
      </dgm:spPr>
      <dgm:t>
        <a:bodyPr/>
        <a:lstStyle/>
        <a:p>
          <a:r>
            <a:rPr lang="es-CO" sz="1300" dirty="0"/>
            <a:t>Reuniones de comité.</a:t>
          </a:r>
        </a:p>
      </dgm:t>
    </dgm:pt>
    <dgm:pt modelId="{59EC2249-F71D-4135-88BB-F84ABEE297FE}" type="parTrans" cxnId="{951FB5DE-2E8E-414D-8B21-3895E79D2D07}">
      <dgm:prSet/>
      <dgm:spPr/>
      <dgm:t>
        <a:bodyPr/>
        <a:lstStyle/>
        <a:p>
          <a:endParaRPr lang="es-CO"/>
        </a:p>
      </dgm:t>
    </dgm:pt>
    <dgm:pt modelId="{7F812A2D-195F-499C-BCFD-09CD24B0F9DE}" type="sibTrans" cxnId="{951FB5DE-2E8E-414D-8B21-3895E79D2D07}">
      <dgm:prSet/>
      <dgm:spPr/>
      <dgm:t>
        <a:bodyPr/>
        <a:lstStyle/>
        <a:p>
          <a:endParaRPr lang="es-CO"/>
        </a:p>
      </dgm:t>
    </dgm:pt>
    <dgm:pt modelId="{1AE20B74-DC65-4BC3-A710-1D4B8FB491A2}">
      <dgm:prSet phldrT="[Texto]" custT="1"/>
      <dgm:spPr>
        <a:solidFill>
          <a:schemeClr val="accent2">
            <a:lumMod val="20000"/>
            <a:lumOff val="80000"/>
            <a:alpha val="90000"/>
          </a:schemeClr>
        </a:solidFill>
      </dgm:spPr>
      <dgm:t>
        <a:bodyPr/>
        <a:lstStyle/>
        <a:p>
          <a:r>
            <a:rPr lang="es-CO" sz="1300" dirty="0"/>
            <a:t>Indicadores de cumplimiento en el S.G S.S.T</a:t>
          </a:r>
        </a:p>
      </dgm:t>
    </dgm:pt>
    <dgm:pt modelId="{F534D8B1-5733-49FA-B67D-88562F32FC22}" type="parTrans" cxnId="{0397B4EB-2FC2-454A-99E8-AAF8182B599C}">
      <dgm:prSet/>
      <dgm:spPr/>
      <dgm:t>
        <a:bodyPr/>
        <a:lstStyle/>
        <a:p>
          <a:endParaRPr lang="es-CO"/>
        </a:p>
      </dgm:t>
    </dgm:pt>
    <dgm:pt modelId="{20502022-3F6E-4D3F-95C6-FA9246F820FA}" type="sibTrans" cxnId="{0397B4EB-2FC2-454A-99E8-AAF8182B599C}">
      <dgm:prSet/>
      <dgm:spPr/>
      <dgm:t>
        <a:bodyPr/>
        <a:lstStyle/>
        <a:p>
          <a:endParaRPr lang="es-CO"/>
        </a:p>
      </dgm:t>
    </dgm:pt>
    <dgm:pt modelId="{C511A036-53C1-44B7-85A8-4794977EC36C}" type="pres">
      <dgm:prSet presAssocID="{B36C248F-FB6C-437A-9A00-F6A7C793DC13}" presName="cycleMatrixDiagram" presStyleCnt="0">
        <dgm:presLayoutVars>
          <dgm:chMax val="1"/>
          <dgm:dir/>
          <dgm:animLvl val="lvl"/>
          <dgm:resizeHandles val="exact"/>
        </dgm:presLayoutVars>
      </dgm:prSet>
      <dgm:spPr/>
      <dgm:t>
        <a:bodyPr/>
        <a:lstStyle/>
        <a:p>
          <a:endParaRPr lang="es-ES"/>
        </a:p>
      </dgm:t>
    </dgm:pt>
    <dgm:pt modelId="{DAF4DC7A-03AC-4997-B916-B0960A081889}" type="pres">
      <dgm:prSet presAssocID="{B36C248F-FB6C-437A-9A00-F6A7C793DC13}" presName="children" presStyleCnt="0"/>
      <dgm:spPr/>
    </dgm:pt>
    <dgm:pt modelId="{0F81176E-BE24-4F6D-81AB-6F0ABC04B525}" type="pres">
      <dgm:prSet presAssocID="{B36C248F-FB6C-437A-9A00-F6A7C793DC13}" presName="child1group" presStyleCnt="0"/>
      <dgm:spPr/>
    </dgm:pt>
    <dgm:pt modelId="{088665C0-5955-4FDD-9E64-AB2FB397CA21}" type="pres">
      <dgm:prSet presAssocID="{B36C248F-FB6C-437A-9A00-F6A7C793DC13}" presName="child1" presStyleLbl="bgAcc1" presStyleIdx="0" presStyleCnt="4" custScaleX="107372" custScaleY="160228" custLinFactNeighborX="-28929" custLinFactNeighborY="35103"/>
      <dgm:spPr/>
      <dgm:t>
        <a:bodyPr/>
        <a:lstStyle/>
        <a:p>
          <a:endParaRPr lang="es-ES"/>
        </a:p>
      </dgm:t>
    </dgm:pt>
    <dgm:pt modelId="{8B0A609D-1925-46A3-8EED-50EF4E0A8A97}" type="pres">
      <dgm:prSet presAssocID="{B36C248F-FB6C-437A-9A00-F6A7C793DC13}" presName="child1Text" presStyleLbl="bgAcc1" presStyleIdx="0" presStyleCnt="4">
        <dgm:presLayoutVars>
          <dgm:bulletEnabled val="1"/>
        </dgm:presLayoutVars>
      </dgm:prSet>
      <dgm:spPr/>
      <dgm:t>
        <a:bodyPr/>
        <a:lstStyle/>
        <a:p>
          <a:endParaRPr lang="es-ES"/>
        </a:p>
      </dgm:t>
    </dgm:pt>
    <dgm:pt modelId="{0618AA6F-83C1-4C80-9164-0631E6D01725}" type="pres">
      <dgm:prSet presAssocID="{B36C248F-FB6C-437A-9A00-F6A7C793DC13}" presName="child2group" presStyleCnt="0"/>
      <dgm:spPr/>
    </dgm:pt>
    <dgm:pt modelId="{999CD46B-1D73-46A7-B91F-B16D45705F0F}" type="pres">
      <dgm:prSet presAssocID="{B36C248F-FB6C-437A-9A00-F6A7C793DC13}" presName="child2" presStyleLbl="bgAcc1" presStyleIdx="1" presStyleCnt="4" custScaleX="128627" custScaleY="134264" custLinFactNeighborX="46732" custLinFactNeighborY="22619"/>
      <dgm:spPr/>
      <dgm:t>
        <a:bodyPr/>
        <a:lstStyle/>
        <a:p>
          <a:endParaRPr lang="es-ES"/>
        </a:p>
      </dgm:t>
    </dgm:pt>
    <dgm:pt modelId="{F5E910B9-9A69-419A-99D7-18409D2108CE}" type="pres">
      <dgm:prSet presAssocID="{B36C248F-FB6C-437A-9A00-F6A7C793DC13}" presName="child2Text" presStyleLbl="bgAcc1" presStyleIdx="1" presStyleCnt="4">
        <dgm:presLayoutVars>
          <dgm:bulletEnabled val="1"/>
        </dgm:presLayoutVars>
      </dgm:prSet>
      <dgm:spPr/>
      <dgm:t>
        <a:bodyPr/>
        <a:lstStyle/>
        <a:p>
          <a:endParaRPr lang="es-ES"/>
        </a:p>
      </dgm:t>
    </dgm:pt>
    <dgm:pt modelId="{E0E1F549-306C-483D-97AB-0EF30D87DB1C}" type="pres">
      <dgm:prSet presAssocID="{B36C248F-FB6C-437A-9A00-F6A7C793DC13}" presName="child3group" presStyleCnt="0"/>
      <dgm:spPr/>
    </dgm:pt>
    <dgm:pt modelId="{D540883A-A2F6-4B94-96AE-B6D7268036F5}" type="pres">
      <dgm:prSet presAssocID="{B36C248F-FB6C-437A-9A00-F6A7C793DC13}" presName="child3" presStyleLbl="bgAcc1" presStyleIdx="2" presStyleCnt="4" custScaleX="134837" custScaleY="165530" custLinFactNeighborX="46487" custLinFactNeighborY="-24562"/>
      <dgm:spPr/>
      <dgm:t>
        <a:bodyPr/>
        <a:lstStyle/>
        <a:p>
          <a:endParaRPr lang="es-ES"/>
        </a:p>
      </dgm:t>
    </dgm:pt>
    <dgm:pt modelId="{8FF5058B-7052-4C7F-A1E5-C73B90244362}" type="pres">
      <dgm:prSet presAssocID="{B36C248F-FB6C-437A-9A00-F6A7C793DC13}" presName="child3Text" presStyleLbl="bgAcc1" presStyleIdx="2" presStyleCnt="4">
        <dgm:presLayoutVars>
          <dgm:bulletEnabled val="1"/>
        </dgm:presLayoutVars>
      </dgm:prSet>
      <dgm:spPr/>
      <dgm:t>
        <a:bodyPr/>
        <a:lstStyle/>
        <a:p>
          <a:endParaRPr lang="es-ES"/>
        </a:p>
      </dgm:t>
    </dgm:pt>
    <dgm:pt modelId="{846EE7B3-9A00-46E9-9D47-3353A95BD1C1}" type="pres">
      <dgm:prSet presAssocID="{B36C248F-FB6C-437A-9A00-F6A7C793DC13}" presName="child4group" presStyleCnt="0"/>
      <dgm:spPr/>
    </dgm:pt>
    <dgm:pt modelId="{ED07FB9F-B5C4-4C89-9BD6-89BF9FF29461}" type="pres">
      <dgm:prSet presAssocID="{B36C248F-FB6C-437A-9A00-F6A7C793DC13}" presName="child4" presStyleLbl="bgAcc1" presStyleIdx="3" presStyleCnt="4" custScaleX="102822" custScaleY="116532" custLinFactNeighborX="-28281" custLinFactNeighborY="-15254"/>
      <dgm:spPr/>
      <dgm:t>
        <a:bodyPr/>
        <a:lstStyle/>
        <a:p>
          <a:endParaRPr lang="es-ES"/>
        </a:p>
      </dgm:t>
    </dgm:pt>
    <dgm:pt modelId="{9AE299F3-5C98-48B9-8BAB-B88F5F89A853}" type="pres">
      <dgm:prSet presAssocID="{B36C248F-FB6C-437A-9A00-F6A7C793DC13}" presName="child4Text" presStyleLbl="bgAcc1" presStyleIdx="3" presStyleCnt="4">
        <dgm:presLayoutVars>
          <dgm:bulletEnabled val="1"/>
        </dgm:presLayoutVars>
      </dgm:prSet>
      <dgm:spPr/>
      <dgm:t>
        <a:bodyPr/>
        <a:lstStyle/>
        <a:p>
          <a:endParaRPr lang="es-ES"/>
        </a:p>
      </dgm:t>
    </dgm:pt>
    <dgm:pt modelId="{70323738-4E4C-4AB9-8215-3C175DFC7BD3}" type="pres">
      <dgm:prSet presAssocID="{B36C248F-FB6C-437A-9A00-F6A7C793DC13}" presName="childPlaceholder" presStyleCnt="0"/>
      <dgm:spPr/>
    </dgm:pt>
    <dgm:pt modelId="{06C40B17-0C7B-421B-AFBE-CBC2765DB93F}" type="pres">
      <dgm:prSet presAssocID="{B36C248F-FB6C-437A-9A00-F6A7C793DC13}" presName="circle" presStyleCnt="0"/>
      <dgm:spPr/>
    </dgm:pt>
    <dgm:pt modelId="{67568A35-5C33-4987-93A5-FCDF5F121659}" type="pres">
      <dgm:prSet presAssocID="{B36C248F-FB6C-437A-9A00-F6A7C793DC13}" presName="quadrant1" presStyleLbl="node1" presStyleIdx="0" presStyleCnt="4" custScaleX="77744" custScaleY="78767" custLinFactNeighborX="8126" custLinFactNeighborY="12026">
        <dgm:presLayoutVars>
          <dgm:chMax val="1"/>
          <dgm:bulletEnabled val="1"/>
        </dgm:presLayoutVars>
      </dgm:prSet>
      <dgm:spPr/>
      <dgm:t>
        <a:bodyPr/>
        <a:lstStyle/>
        <a:p>
          <a:endParaRPr lang="es-ES"/>
        </a:p>
      </dgm:t>
    </dgm:pt>
    <dgm:pt modelId="{F9B972B1-AE22-4F84-9BFC-0FC4A432D9A5}" type="pres">
      <dgm:prSet presAssocID="{B36C248F-FB6C-437A-9A00-F6A7C793DC13}" presName="quadrant2" presStyleLbl="node1" presStyleIdx="1" presStyleCnt="4" custScaleX="81464" custScaleY="77386" custLinFactNeighborX="-15026" custLinFactNeighborY="11058">
        <dgm:presLayoutVars>
          <dgm:chMax val="1"/>
          <dgm:bulletEnabled val="1"/>
        </dgm:presLayoutVars>
      </dgm:prSet>
      <dgm:spPr/>
      <dgm:t>
        <a:bodyPr/>
        <a:lstStyle/>
        <a:p>
          <a:endParaRPr lang="es-ES"/>
        </a:p>
      </dgm:t>
    </dgm:pt>
    <dgm:pt modelId="{736D2538-4CBF-4AD8-8001-AB7C31E24C1A}" type="pres">
      <dgm:prSet presAssocID="{B36C248F-FB6C-437A-9A00-F6A7C793DC13}" presName="quadrant3" presStyleLbl="node1" presStyleIdx="2" presStyleCnt="4" custScaleX="80460" custScaleY="75619" custLinFactNeighborX="-15827" custLinFactNeighborY="-11047">
        <dgm:presLayoutVars>
          <dgm:chMax val="1"/>
          <dgm:bulletEnabled val="1"/>
        </dgm:presLayoutVars>
      </dgm:prSet>
      <dgm:spPr/>
      <dgm:t>
        <a:bodyPr/>
        <a:lstStyle/>
        <a:p>
          <a:endParaRPr lang="es-ES"/>
        </a:p>
      </dgm:t>
    </dgm:pt>
    <dgm:pt modelId="{85255D13-BD07-41DE-9454-2248DF71383B}" type="pres">
      <dgm:prSet presAssocID="{B36C248F-FB6C-437A-9A00-F6A7C793DC13}" presName="quadrant4" presStyleLbl="node1" presStyleIdx="3" presStyleCnt="4" custScaleX="80152" custScaleY="76955" custLinFactNeighborX="8785" custLinFactNeighborY="-11518">
        <dgm:presLayoutVars>
          <dgm:chMax val="1"/>
          <dgm:bulletEnabled val="1"/>
        </dgm:presLayoutVars>
      </dgm:prSet>
      <dgm:spPr/>
      <dgm:t>
        <a:bodyPr/>
        <a:lstStyle/>
        <a:p>
          <a:endParaRPr lang="es-ES"/>
        </a:p>
      </dgm:t>
    </dgm:pt>
    <dgm:pt modelId="{5DA8CBD4-19B3-41C0-AFFE-7B40A240CA97}" type="pres">
      <dgm:prSet presAssocID="{B36C248F-FB6C-437A-9A00-F6A7C793DC13}" presName="quadrantPlaceholder" presStyleCnt="0"/>
      <dgm:spPr/>
    </dgm:pt>
    <dgm:pt modelId="{A8B62E94-D523-4DD1-AA7B-58CDC753CA66}" type="pres">
      <dgm:prSet presAssocID="{B36C248F-FB6C-437A-9A00-F6A7C793DC13}" presName="center1" presStyleLbl="fgShp" presStyleIdx="0" presStyleCnt="2"/>
      <dgm:spPr/>
    </dgm:pt>
    <dgm:pt modelId="{BB402BCB-5E36-475E-ACE3-FACC74A4FAF6}" type="pres">
      <dgm:prSet presAssocID="{B36C248F-FB6C-437A-9A00-F6A7C793DC13}" presName="center2" presStyleLbl="fgShp" presStyleIdx="1" presStyleCnt="2"/>
      <dgm:spPr/>
    </dgm:pt>
  </dgm:ptLst>
  <dgm:cxnLst>
    <dgm:cxn modelId="{5D06A21B-7E42-4827-9CDC-7C4A1D9EDBCD}" srcId="{3F723AAE-5346-40B2-943B-7749FB8ED73B}" destId="{7BC87AAF-2965-4ED6-AC00-CF49D4769C00}" srcOrd="2" destOrd="0" parTransId="{5D023184-40E3-4FCF-AC47-9A31CB85EBC4}" sibTransId="{EBB595B0-22DF-4B6B-8A5F-74991574626C}"/>
    <dgm:cxn modelId="{475F9A82-18B7-4A8C-99A8-800EA36B5055}" type="presOf" srcId="{27A6544B-7919-4FF9-A314-5C3ED042C9E2}" destId="{8FF5058B-7052-4C7F-A1E5-C73B90244362}" srcOrd="1" destOrd="5" presId="urn:microsoft.com/office/officeart/2005/8/layout/cycle4"/>
    <dgm:cxn modelId="{170C5025-9026-4D21-88CE-B094FFBA91EA}" srcId="{6868D4DB-6B50-4A5A-AC97-B827141CC097}" destId="{9C2B5B75-AED2-439D-9080-CE96FF9DFA3E}" srcOrd="2" destOrd="0" parTransId="{86D7DDAE-5882-4C22-AB72-2C679BC8F11B}" sibTransId="{ECFD715A-53D1-43CD-AFE6-BAF1B93C4764}"/>
    <dgm:cxn modelId="{C67C2AC9-D154-4FD7-B75A-3C7BDF4DF861}" type="presOf" srcId="{60403B5A-5365-4736-9270-2FC88B2B7443}" destId="{D540883A-A2F6-4B94-96AE-B6D7268036F5}" srcOrd="0" destOrd="0" presId="urn:microsoft.com/office/officeart/2005/8/layout/cycle4"/>
    <dgm:cxn modelId="{17C51C5C-C44E-46F0-9AAF-995AD46A1177}" type="presOf" srcId="{B3DAF0E3-C5C5-42C0-ACE9-63B7E25AFD5D}" destId="{088665C0-5955-4FDD-9E64-AB2FB397CA21}" srcOrd="0" destOrd="0" presId="urn:microsoft.com/office/officeart/2005/8/layout/cycle4"/>
    <dgm:cxn modelId="{AA1A6A61-3DC4-44B5-950D-23A0E3980A91}" type="presOf" srcId="{6BB9EE83-D440-4362-BCF0-0A81EE612A4C}" destId="{D540883A-A2F6-4B94-96AE-B6D7268036F5}" srcOrd="0" destOrd="4" presId="urn:microsoft.com/office/officeart/2005/8/layout/cycle4"/>
    <dgm:cxn modelId="{6EECC5C2-DA94-40C0-8416-855FF1FED8A9}" srcId="{CF5976DA-9C39-4041-B84A-FE5252A87253}" destId="{E4AAE330-1655-4D6D-BA89-AB97C5140353}" srcOrd="1" destOrd="0" parTransId="{359617F4-52AE-4EFD-9C01-20723DEC3A5A}" sibTransId="{7376D7B7-6982-4764-B0E8-51C9E834CA0B}"/>
    <dgm:cxn modelId="{C97B446C-AA2D-457D-A60A-EDC59F0D42B7}" type="presOf" srcId="{B3DAF0E3-C5C5-42C0-ACE9-63B7E25AFD5D}" destId="{8B0A609D-1925-46A3-8EED-50EF4E0A8A97}" srcOrd="1" destOrd="0" presId="urn:microsoft.com/office/officeart/2005/8/layout/cycle4"/>
    <dgm:cxn modelId="{D30CDC13-5CAF-40FB-89A6-A19666D060F5}" type="presOf" srcId="{9C2B5B75-AED2-439D-9080-CE96FF9DFA3E}" destId="{D540883A-A2F6-4B94-96AE-B6D7268036F5}" srcOrd="0" destOrd="2" presId="urn:microsoft.com/office/officeart/2005/8/layout/cycle4"/>
    <dgm:cxn modelId="{3F655844-7FC7-4577-B19A-D71B1B5BE7E5}" srcId="{B36C248F-FB6C-437A-9A00-F6A7C793DC13}" destId="{518D0455-A679-4AEB-B8AF-1980F58105CA}" srcOrd="1" destOrd="0" parTransId="{28A892F5-181D-40C7-9CA1-0DAEB7B1C7E1}" sibTransId="{5973715C-DF7E-407A-BC3E-FC707D845E1D}"/>
    <dgm:cxn modelId="{420FFD30-0375-4886-91F2-795585066678}" type="presOf" srcId="{18C28ABF-7AB6-49A0-A5F7-0DA32A09090E}" destId="{999CD46B-1D73-46A7-B91F-B16D45705F0F}" srcOrd="0" destOrd="3" presId="urn:microsoft.com/office/officeart/2005/8/layout/cycle4"/>
    <dgm:cxn modelId="{7CD79871-817D-421B-9159-B9B0630D6B01}" type="presOf" srcId="{17D70251-E506-4DF9-8568-65D209E77170}" destId="{D540883A-A2F6-4B94-96AE-B6D7268036F5}" srcOrd="0" destOrd="3" presId="urn:microsoft.com/office/officeart/2005/8/layout/cycle4"/>
    <dgm:cxn modelId="{E1A7B02F-A77D-4779-919D-7E6825A7999C}" type="presOf" srcId="{CF5976DA-9C39-4041-B84A-FE5252A87253}" destId="{67568A35-5C33-4987-93A5-FCDF5F121659}" srcOrd="0" destOrd="0" presId="urn:microsoft.com/office/officeart/2005/8/layout/cycle4"/>
    <dgm:cxn modelId="{4F6E106A-2C4D-49E9-B201-6DDA42149771}" type="presOf" srcId="{E4AAE330-1655-4D6D-BA89-AB97C5140353}" destId="{8B0A609D-1925-46A3-8EED-50EF4E0A8A97}" srcOrd="1" destOrd="1" presId="urn:microsoft.com/office/officeart/2005/8/layout/cycle4"/>
    <dgm:cxn modelId="{DB8EB07A-0DFB-458A-B500-F2B5EB181462}" type="presOf" srcId="{17D70251-E506-4DF9-8568-65D209E77170}" destId="{8FF5058B-7052-4C7F-A1E5-C73B90244362}" srcOrd="1" destOrd="3" presId="urn:microsoft.com/office/officeart/2005/8/layout/cycle4"/>
    <dgm:cxn modelId="{18FF75A9-F493-4095-BF89-C074211C289C}" type="presOf" srcId="{7BC87AAF-2965-4ED6-AC00-CF49D4769C00}" destId="{9AE299F3-5C98-48B9-8BAB-B88F5F89A853}" srcOrd="1" destOrd="2" presId="urn:microsoft.com/office/officeart/2005/8/layout/cycle4"/>
    <dgm:cxn modelId="{BD231A93-F867-4B76-8103-98D7C4A1E22C}" srcId="{6868D4DB-6B50-4A5A-AC97-B827141CC097}" destId="{27A6544B-7919-4FF9-A314-5C3ED042C9E2}" srcOrd="5" destOrd="0" parTransId="{9A135A40-0434-415B-8EB2-C67CA8A1919B}" sibTransId="{DC40EFA3-BE1E-4163-8883-C025E8708A19}"/>
    <dgm:cxn modelId="{3AE218EC-28E8-4062-B16B-CFBBE48ACF3C}" srcId="{3F723AAE-5346-40B2-943B-7749FB8ED73B}" destId="{8EC7785F-0779-4074-8C98-C5EF46C438AE}" srcOrd="0" destOrd="0" parTransId="{09E8A2D8-A04A-4ED7-857C-E98BB9758546}" sibTransId="{3957B327-F334-4616-8BAD-CE81AD124926}"/>
    <dgm:cxn modelId="{13E5C48B-9DEE-47BC-9634-2DD2BA0AD889}" type="presOf" srcId="{27A6544B-7919-4FF9-A314-5C3ED042C9E2}" destId="{D540883A-A2F6-4B94-96AE-B6D7268036F5}" srcOrd="0" destOrd="5" presId="urn:microsoft.com/office/officeart/2005/8/layout/cycle4"/>
    <dgm:cxn modelId="{AFED2186-05C7-432B-86D2-9EB0403DA931}" type="presOf" srcId="{60403B5A-5365-4736-9270-2FC88B2B7443}" destId="{8FF5058B-7052-4C7F-A1E5-C73B90244362}" srcOrd="1" destOrd="0" presId="urn:microsoft.com/office/officeart/2005/8/layout/cycle4"/>
    <dgm:cxn modelId="{0F36A3D3-78AD-47A0-B69C-046CCAF57877}" type="presOf" srcId="{1AE20B74-DC65-4BC3-A710-1D4B8FB491A2}" destId="{9AE299F3-5C98-48B9-8BAB-B88F5F89A853}" srcOrd="1" destOrd="1" presId="urn:microsoft.com/office/officeart/2005/8/layout/cycle4"/>
    <dgm:cxn modelId="{C4671675-601E-4717-8024-B738855E7607}" srcId="{6868D4DB-6B50-4A5A-AC97-B827141CC097}" destId="{60403B5A-5365-4736-9270-2FC88B2B7443}" srcOrd="0" destOrd="0" parTransId="{4C2D2C4A-9FAE-435E-81A6-1B09F9BBC75A}" sibTransId="{D3067231-73CA-4A7A-818C-2F09D9FE6220}"/>
    <dgm:cxn modelId="{2BD3E58A-700A-4CA8-8DD8-60092B259584}" type="presOf" srcId="{DC9333CB-2029-440D-BFD7-DEEC279CC6A0}" destId="{8B0A609D-1925-46A3-8EED-50EF4E0A8A97}" srcOrd="1" destOrd="2" presId="urn:microsoft.com/office/officeart/2005/8/layout/cycle4"/>
    <dgm:cxn modelId="{0E057E52-85D4-496B-9A3F-BF716408CFEE}" srcId="{CF5976DA-9C39-4041-B84A-FE5252A87253}" destId="{F742E1BA-E89D-43C8-96AA-ADFCFCE2CD65}" srcOrd="3" destOrd="0" parTransId="{A6E02E66-97E5-44D3-BE78-1484C3BECFCA}" sibTransId="{45529BB5-5943-43F7-88DB-413E3E9CA2F6}"/>
    <dgm:cxn modelId="{C025F94F-16F9-4D86-9244-71FE2925B493}" type="presOf" srcId="{3F723AAE-5346-40B2-943B-7749FB8ED73B}" destId="{85255D13-BD07-41DE-9454-2248DF71383B}" srcOrd="0" destOrd="0" presId="urn:microsoft.com/office/officeart/2005/8/layout/cycle4"/>
    <dgm:cxn modelId="{197445B6-3502-4F35-95B4-F88079FE4353}" type="presOf" srcId="{96B13460-A1C1-4826-8AEC-59A2D12EBAC7}" destId="{F5E910B9-9A69-419A-99D7-18409D2108CE}" srcOrd="1" destOrd="1" presId="urn:microsoft.com/office/officeart/2005/8/layout/cycle4"/>
    <dgm:cxn modelId="{C85CD635-C62E-48E8-9266-C441A78938C5}" srcId="{6868D4DB-6B50-4A5A-AC97-B827141CC097}" destId="{17D70251-E506-4DF9-8568-65D209E77170}" srcOrd="3" destOrd="0" parTransId="{4CCB77A5-A184-42EC-8E6C-BBB1837ED8E9}" sibTransId="{F03A603D-8B37-4097-8690-822DFC7FFC7E}"/>
    <dgm:cxn modelId="{951FB5DE-2E8E-414D-8B21-3895E79D2D07}" srcId="{CF5976DA-9C39-4041-B84A-FE5252A87253}" destId="{DC9333CB-2029-440D-BFD7-DEEC279CC6A0}" srcOrd="2" destOrd="0" parTransId="{59EC2249-F71D-4135-88BB-F84ABEE297FE}" sibTransId="{7F812A2D-195F-499C-BCFD-09CD24B0F9DE}"/>
    <dgm:cxn modelId="{0397B4EB-2FC2-454A-99E8-AAF8182B599C}" srcId="{3F723AAE-5346-40B2-943B-7749FB8ED73B}" destId="{1AE20B74-DC65-4BC3-A710-1D4B8FB491A2}" srcOrd="1" destOrd="0" parTransId="{F534D8B1-5733-49FA-B67D-88562F32FC22}" sibTransId="{20502022-3F6E-4D3F-95C6-FA9246F820FA}"/>
    <dgm:cxn modelId="{BA71F992-EFA7-4A23-AA78-3D1B28BB5423}" type="presOf" srcId="{D14E3C69-566B-4076-8FD0-D9723FC7B462}" destId="{F5E910B9-9A69-419A-99D7-18409D2108CE}" srcOrd="1" destOrd="2" presId="urn:microsoft.com/office/officeart/2005/8/layout/cycle4"/>
    <dgm:cxn modelId="{0B231E81-E4CA-4E77-B9E9-A67CD332C4A4}" type="presOf" srcId="{6868D4DB-6B50-4A5A-AC97-B827141CC097}" destId="{736D2538-4CBF-4AD8-8001-AB7C31E24C1A}" srcOrd="0" destOrd="0" presId="urn:microsoft.com/office/officeart/2005/8/layout/cycle4"/>
    <dgm:cxn modelId="{782B9FCA-E1D8-442F-A6C1-74F51C54EC09}" type="presOf" srcId="{9C2B5B75-AED2-439D-9080-CE96FF9DFA3E}" destId="{8FF5058B-7052-4C7F-A1E5-C73B90244362}" srcOrd="1" destOrd="2" presId="urn:microsoft.com/office/officeart/2005/8/layout/cycle4"/>
    <dgm:cxn modelId="{4C19DC54-C7CB-4D2D-89A2-E7A34074E8D1}" srcId="{518D0455-A679-4AEB-B8AF-1980F58105CA}" destId="{96B13460-A1C1-4826-8AEC-59A2D12EBAC7}" srcOrd="1" destOrd="0" parTransId="{AE36BD8C-EE10-40B5-99D7-FB80410134DB}" sibTransId="{45E3402D-43E2-4DB4-A3D4-12600AF458DE}"/>
    <dgm:cxn modelId="{E49D16CA-C776-415D-9AB2-20FA46E6868E}" srcId="{518D0455-A679-4AEB-B8AF-1980F58105CA}" destId="{18C28ABF-7AB6-49A0-A5F7-0DA32A09090E}" srcOrd="3" destOrd="0" parTransId="{BA231E15-6F54-47D2-87E8-7A04D4FD7873}" sibTransId="{7B34B826-FA9B-4452-A6D3-03800862D112}"/>
    <dgm:cxn modelId="{4603EC4B-54B3-4CBC-B80A-29D4A22AA5CB}" type="presOf" srcId="{F47F74C2-C6CE-456A-AD1D-DDA43D7D8829}" destId="{8FF5058B-7052-4C7F-A1E5-C73B90244362}" srcOrd="1" destOrd="1" presId="urn:microsoft.com/office/officeart/2005/8/layout/cycle4"/>
    <dgm:cxn modelId="{5B0A1E39-F354-46E8-A9B4-D6846BA358A0}" type="presOf" srcId="{8EC7785F-0779-4074-8C98-C5EF46C438AE}" destId="{ED07FB9F-B5C4-4C89-9BD6-89BF9FF29461}" srcOrd="0" destOrd="0" presId="urn:microsoft.com/office/officeart/2005/8/layout/cycle4"/>
    <dgm:cxn modelId="{C3C4036A-4EFA-4436-9EA2-88A8A5A60CAB}" srcId="{CF5976DA-9C39-4041-B84A-FE5252A87253}" destId="{B3DAF0E3-C5C5-42C0-ACE9-63B7E25AFD5D}" srcOrd="0" destOrd="0" parTransId="{AB100E1B-8916-47B2-85A1-A83F4D428B9A}" sibTransId="{765061C8-A62C-4202-A15F-6E8EAF150E73}"/>
    <dgm:cxn modelId="{A787CD5E-4DB3-4619-A106-DDA19E88A269}" type="presOf" srcId="{E4AAE330-1655-4D6D-BA89-AB97C5140353}" destId="{088665C0-5955-4FDD-9E64-AB2FB397CA21}" srcOrd="0" destOrd="1" presId="urn:microsoft.com/office/officeart/2005/8/layout/cycle4"/>
    <dgm:cxn modelId="{B69A5D9C-CBB4-4EB8-B12A-B0D2ECDA6C45}" type="presOf" srcId="{518D0455-A679-4AEB-B8AF-1980F58105CA}" destId="{F9B972B1-AE22-4F84-9BFC-0FC4A432D9A5}" srcOrd="0" destOrd="0" presId="urn:microsoft.com/office/officeart/2005/8/layout/cycle4"/>
    <dgm:cxn modelId="{4AE35D2B-111A-4943-8EB3-A7E6C65E1439}" type="presOf" srcId="{BA0E86A2-F85D-4482-A40F-4273C36D67FE}" destId="{999CD46B-1D73-46A7-B91F-B16D45705F0F}" srcOrd="0" destOrd="0" presId="urn:microsoft.com/office/officeart/2005/8/layout/cycle4"/>
    <dgm:cxn modelId="{679A738E-B95E-44AD-9FA8-18B510381BEB}" type="presOf" srcId="{7BC87AAF-2965-4ED6-AC00-CF49D4769C00}" destId="{ED07FB9F-B5C4-4C89-9BD6-89BF9FF29461}" srcOrd="0" destOrd="2" presId="urn:microsoft.com/office/officeart/2005/8/layout/cycle4"/>
    <dgm:cxn modelId="{E2460695-1AE5-4833-BEA2-DA3749FD1BC3}" type="presOf" srcId="{8EC7785F-0779-4074-8C98-C5EF46C438AE}" destId="{9AE299F3-5C98-48B9-8BAB-B88F5F89A853}" srcOrd="1" destOrd="0" presId="urn:microsoft.com/office/officeart/2005/8/layout/cycle4"/>
    <dgm:cxn modelId="{3FF11318-530F-48E5-BF6A-34710B49516D}" type="presOf" srcId="{B36C248F-FB6C-437A-9A00-F6A7C793DC13}" destId="{C511A036-53C1-44B7-85A8-4794977EC36C}" srcOrd="0" destOrd="0" presId="urn:microsoft.com/office/officeart/2005/8/layout/cycle4"/>
    <dgm:cxn modelId="{35595A25-758D-4923-AF2F-6608CD4D057C}" srcId="{6868D4DB-6B50-4A5A-AC97-B827141CC097}" destId="{F47F74C2-C6CE-456A-AD1D-DDA43D7D8829}" srcOrd="1" destOrd="0" parTransId="{9B44436E-8693-4C5F-8492-9366A15C8361}" sibTransId="{2CEECEEE-D427-407F-8171-088AEA7F365A}"/>
    <dgm:cxn modelId="{6CB46581-205B-4A18-A74B-022C454B5513}" srcId="{518D0455-A679-4AEB-B8AF-1980F58105CA}" destId="{D14E3C69-566B-4076-8FD0-D9723FC7B462}" srcOrd="2" destOrd="0" parTransId="{CB197866-9257-438D-91AF-C112EAA4468F}" sibTransId="{C71EED67-E8BF-478F-B118-85FDAE41D182}"/>
    <dgm:cxn modelId="{04A9EF7C-0B81-486C-A9A1-473F3C0598C4}" srcId="{B36C248F-FB6C-437A-9A00-F6A7C793DC13}" destId="{CF5976DA-9C39-4041-B84A-FE5252A87253}" srcOrd="0" destOrd="0" parTransId="{C90A64D3-D5CF-41DA-8039-A155A1711D12}" sibTransId="{6A6BDAED-5649-4334-970F-4D2D5D94A1EA}"/>
    <dgm:cxn modelId="{D4341938-4337-4855-BFCD-64FBC4BE29FB}" srcId="{B36C248F-FB6C-437A-9A00-F6A7C793DC13}" destId="{3F723AAE-5346-40B2-943B-7749FB8ED73B}" srcOrd="3" destOrd="0" parTransId="{85DE8DB1-D9ED-4DCF-80E7-CFBC316B09E2}" sibTransId="{A2742C69-90AD-4D39-81AD-4175B2763A63}"/>
    <dgm:cxn modelId="{20929C9D-141E-4297-AD4E-CB501F36DAFC}" type="presOf" srcId="{18C28ABF-7AB6-49A0-A5F7-0DA32A09090E}" destId="{F5E910B9-9A69-419A-99D7-18409D2108CE}" srcOrd="1" destOrd="3" presId="urn:microsoft.com/office/officeart/2005/8/layout/cycle4"/>
    <dgm:cxn modelId="{EB6A20E1-7017-4EA8-8B0E-8FA57F88FAF0}" type="presOf" srcId="{F742E1BA-E89D-43C8-96AA-ADFCFCE2CD65}" destId="{088665C0-5955-4FDD-9E64-AB2FB397CA21}" srcOrd="0" destOrd="3" presId="urn:microsoft.com/office/officeart/2005/8/layout/cycle4"/>
    <dgm:cxn modelId="{68431370-8286-4ACA-B9EC-1AA4F7B5CD7A}" type="presOf" srcId="{1AE20B74-DC65-4BC3-A710-1D4B8FB491A2}" destId="{ED07FB9F-B5C4-4C89-9BD6-89BF9FF29461}" srcOrd="0" destOrd="1" presId="urn:microsoft.com/office/officeart/2005/8/layout/cycle4"/>
    <dgm:cxn modelId="{9631CB48-866F-4EFF-A885-FD2E189BBA3C}" type="presOf" srcId="{BA0E86A2-F85D-4482-A40F-4273C36D67FE}" destId="{F5E910B9-9A69-419A-99D7-18409D2108CE}" srcOrd="1" destOrd="0" presId="urn:microsoft.com/office/officeart/2005/8/layout/cycle4"/>
    <dgm:cxn modelId="{CA7BDF9F-1BC3-45E7-B6D6-DD1DD9E1CD74}" srcId="{B36C248F-FB6C-437A-9A00-F6A7C793DC13}" destId="{6868D4DB-6B50-4A5A-AC97-B827141CC097}" srcOrd="2" destOrd="0" parTransId="{B6AF3670-5E25-47A0-A639-EBEEE43F3BE3}" sibTransId="{242AB64F-C330-4DD7-845D-7EBAB4DE4570}"/>
    <dgm:cxn modelId="{E180DA3D-E51D-4D7E-95DF-E1FC02F2AAC7}" type="presOf" srcId="{F47F74C2-C6CE-456A-AD1D-DDA43D7D8829}" destId="{D540883A-A2F6-4B94-96AE-B6D7268036F5}" srcOrd="0" destOrd="1" presId="urn:microsoft.com/office/officeart/2005/8/layout/cycle4"/>
    <dgm:cxn modelId="{1491D900-A3B9-4055-9ED7-F64F37A236F5}" type="presOf" srcId="{96B13460-A1C1-4826-8AEC-59A2D12EBAC7}" destId="{999CD46B-1D73-46A7-B91F-B16D45705F0F}" srcOrd="0" destOrd="1" presId="urn:microsoft.com/office/officeart/2005/8/layout/cycle4"/>
    <dgm:cxn modelId="{C4C8AF29-B659-4338-897A-C15FA91CCC02}" type="presOf" srcId="{6BB9EE83-D440-4362-BCF0-0A81EE612A4C}" destId="{8FF5058B-7052-4C7F-A1E5-C73B90244362}" srcOrd="1" destOrd="4" presId="urn:microsoft.com/office/officeart/2005/8/layout/cycle4"/>
    <dgm:cxn modelId="{604FB27A-4B64-4BCE-8C28-0E6F47F54734}" srcId="{518D0455-A679-4AEB-B8AF-1980F58105CA}" destId="{BA0E86A2-F85D-4482-A40F-4273C36D67FE}" srcOrd="0" destOrd="0" parTransId="{7A5D15D0-629C-4893-85F8-93FCC9EBD8F4}" sibTransId="{95EC3E38-FF76-49CF-86FA-C3C87A017B11}"/>
    <dgm:cxn modelId="{E73F3389-CBE2-4D2C-84A1-97934D84F74D}" type="presOf" srcId="{F742E1BA-E89D-43C8-96AA-ADFCFCE2CD65}" destId="{8B0A609D-1925-46A3-8EED-50EF4E0A8A97}" srcOrd="1" destOrd="3" presId="urn:microsoft.com/office/officeart/2005/8/layout/cycle4"/>
    <dgm:cxn modelId="{2F9FBD7B-35DC-4E12-9426-E48606EB1D99}" type="presOf" srcId="{D14E3C69-566B-4076-8FD0-D9723FC7B462}" destId="{999CD46B-1D73-46A7-B91F-B16D45705F0F}" srcOrd="0" destOrd="2" presId="urn:microsoft.com/office/officeart/2005/8/layout/cycle4"/>
    <dgm:cxn modelId="{36C89509-AC0E-4B5C-B891-46B50E8963F9}" type="presOf" srcId="{DC9333CB-2029-440D-BFD7-DEEC279CC6A0}" destId="{088665C0-5955-4FDD-9E64-AB2FB397CA21}" srcOrd="0" destOrd="2" presId="urn:microsoft.com/office/officeart/2005/8/layout/cycle4"/>
    <dgm:cxn modelId="{9FDE69A1-60E4-472D-8041-91119CCD8A59}" srcId="{6868D4DB-6B50-4A5A-AC97-B827141CC097}" destId="{6BB9EE83-D440-4362-BCF0-0A81EE612A4C}" srcOrd="4" destOrd="0" parTransId="{352486E2-A607-49BD-BAE6-DADD6EF8C3AB}" sibTransId="{52FAC2E5-40A8-41BF-9219-A951649D893B}"/>
    <dgm:cxn modelId="{F2905D93-B2FE-493D-988F-4D9EA9E057A2}" type="presParOf" srcId="{C511A036-53C1-44B7-85A8-4794977EC36C}" destId="{DAF4DC7A-03AC-4997-B916-B0960A081889}" srcOrd="0" destOrd="0" presId="urn:microsoft.com/office/officeart/2005/8/layout/cycle4"/>
    <dgm:cxn modelId="{66F6867D-7DED-43A0-9DA5-E73627E9BEA7}" type="presParOf" srcId="{DAF4DC7A-03AC-4997-B916-B0960A081889}" destId="{0F81176E-BE24-4F6D-81AB-6F0ABC04B525}" srcOrd="0" destOrd="0" presId="urn:microsoft.com/office/officeart/2005/8/layout/cycle4"/>
    <dgm:cxn modelId="{E9FD958A-96E0-411F-B06F-8C4FB94C2165}" type="presParOf" srcId="{0F81176E-BE24-4F6D-81AB-6F0ABC04B525}" destId="{088665C0-5955-4FDD-9E64-AB2FB397CA21}" srcOrd="0" destOrd="0" presId="urn:microsoft.com/office/officeart/2005/8/layout/cycle4"/>
    <dgm:cxn modelId="{AB418249-E0F3-475F-8F81-77B21B11D0AF}" type="presParOf" srcId="{0F81176E-BE24-4F6D-81AB-6F0ABC04B525}" destId="{8B0A609D-1925-46A3-8EED-50EF4E0A8A97}" srcOrd="1" destOrd="0" presId="urn:microsoft.com/office/officeart/2005/8/layout/cycle4"/>
    <dgm:cxn modelId="{E7C17B28-3489-43BA-B97B-DC0710409E3A}" type="presParOf" srcId="{DAF4DC7A-03AC-4997-B916-B0960A081889}" destId="{0618AA6F-83C1-4C80-9164-0631E6D01725}" srcOrd="1" destOrd="0" presId="urn:microsoft.com/office/officeart/2005/8/layout/cycle4"/>
    <dgm:cxn modelId="{E785C36D-B568-4E1D-BB67-31D215EF42CC}" type="presParOf" srcId="{0618AA6F-83C1-4C80-9164-0631E6D01725}" destId="{999CD46B-1D73-46A7-B91F-B16D45705F0F}" srcOrd="0" destOrd="0" presId="urn:microsoft.com/office/officeart/2005/8/layout/cycle4"/>
    <dgm:cxn modelId="{1DCF72CC-6DB2-4D1B-809C-4803EF87812F}" type="presParOf" srcId="{0618AA6F-83C1-4C80-9164-0631E6D01725}" destId="{F5E910B9-9A69-419A-99D7-18409D2108CE}" srcOrd="1" destOrd="0" presId="urn:microsoft.com/office/officeart/2005/8/layout/cycle4"/>
    <dgm:cxn modelId="{A42AA5A0-E48A-4375-A054-8B6121B33075}" type="presParOf" srcId="{DAF4DC7A-03AC-4997-B916-B0960A081889}" destId="{E0E1F549-306C-483D-97AB-0EF30D87DB1C}" srcOrd="2" destOrd="0" presId="urn:microsoft.com/office/officeart/2005/8/layout/cycle4"/>
    <dgm:cxn modelId="{F2116ABC-1326-4C77-8EC3-D751B20E9C9D}" type="presParOf" srcId="{E0E1F549-306C-483D-97AB-0EF30D87DB1C}" destId="{D540883A-A2F6-4B94-96AE-B6D7268036F5}" srcOrd="0" destOrd="0" presId="urn:microsoft.com/office/officeart/2005/8/layout/cycle4"/>
    <dgm:cxn modelId="{0ACA894F-05C1-471F-9E11-95D6CBF5C8E4}" type="presParOf" srcId="{E0E1F549-306C-483D-97AB-0EF30D87DB1C}" destId="{8FF5058B-7052-4C7F-A1E5-C73B90244362}" srcOrd="1" destOrd="0" presId="urn:microsoft.com/office/officeart/2005/8/layout/cycle4"/>
    <dgm:cxn modelId="{B6C54007-7879-465C-A4B3-1847C27EB3DD}" type="presParOf" srcId="{DAF4DC7A-03AC-4997-B916-B0960A081889}" destId="{846EE7B3-9A00-46E9-9D47-3353A95BD1C1}" srcOrd="3" destOrd="0" presId="urn:microsoft.com/office/officeart/2005/8/layout/cycle4"/>
    <dgm:cxn modelId="{54DA6D80-9DE1-4108-9EB1-DE315008668E}" type="presParOf" srcId="{846EE7B3-9A00-46E9-9D47-3353A95BD1C1}" destId="{ED07FB9F-B5C4-4C89-9BD6-89BF9FF29461}" srcOrd="0" destOrd="0" presId="urn:microsoft.com/office/officeart/2005/8/layout/cycle4"/>
    <dgm:cxn modelId="{CBA6DBB2-4F60-45CA-AED1-0090B1F7E3BC}" type="presParOf" srcId="{846EE7B3-9A00-46E9-9D47-3353A95BD1C1}" destId="{9AE299F3-5C98-48B9-8BAB-B88F5F89A853}" srcOrd="1" destOrd="0" presId="urn:microsoft.com/office/officeart/2005/8/layout/cycle4"/>
    <dgm:cxn modelId="{E05C20CE-EF5F-4DD0-84EB-0A61E602D917}" type="presParOf" srcId="{DAF4DC7A-03AC-4997-B916-B0960A081889}" destId="{70323738-4E4C-4AB9-8215-3C175DFC7BD3}" srcOrd="4" destOrd="0" presId="urn:microsoft.com/office/officeart/2005/8/layout/cycle4"/>
    <dgm:cxn modelId="{82E10AFE-71D6-4EA1-98D6-90E38CC96DD5}" type="presParOf" srcId="{C511A036-53C1-44B7-85A8-4794977EC36C}" destId="{06C40B17-0C7B-421B-AFBE-CBC2765DB93F}" srcOrd="1" destOrd="0" presId="urn:microsoft.com/office/officeart/2005/8/layout/cycle4"/>
    <dgm:cxn modelId="{8C6DA4AA-CAE2-456E-A434-201C32434E71}" type="presParOf" srcId="{06C40B17-0C7B-421B-AFBE-CBC2765DB93F}" destId="{67568A35-5C33-4987-93A5-FCDF5F121659}" srcOrd="0" destOrd="0" presId="urn:microsoft.com/office/officeart/2005/8/layout/cycle4"/>
    <dgm:cxn modelId="{C2174452-F4C7-4842-A623-A976F29673FF}" type="presParOf" srcId="{06C40B17-0C7B-421B-AFBE-CBC2765DB93F}" destId="{F9B972B1-AE22-4F84-9BFC-0FC4A432D9A5}" srcOrd="1" destOrd="0" presId="urn:microsoft.com/office/officeart/2005/8/layout/cycle4"/>
    <dgm:cxn modelId="{49C9E569-105B-4D15-89B0-45AB03C1DE04}" type="presParOf" srcId="{06C40B17-0C7B-421B-AFBE-CBC2765DB93F}" destId="{736D2538-4CBF-4AD8-8001-AB7C31E24C1A}" srcOrd="2" destOrd="0" presId="urn:microsoft.com/office/officeart/2005/8/layout/cycle4"/>
    <dgm:cxn modelId="{7E9108DC-0CC9-44EE-8B74-27B85BA66015}" type="presParOf" srcId="{06C40B17-0C7B-421B-AFBE-CBC2765DB93F}" destId="{85255D13-BD07-41DE-9454-2248DF71383B}" srcOrd="3" destOrd="0" presId="urn:microsoft.com/office/officeart/2005/8/layout/cycle4"/>
    <dgm:cxn modelId="{E4D8FF22-9C57-4010-97AC-0998BDA76DBF}" type="presParOf" srcId="{06C40B17-0C7B-421B-AFBE-CBC2765DB93F}" destId="{5DA8CBD4-19B3-41C0-AFFE-7B40A240CA97}" srcOrd="4" destOrd="0" presId="urn:microsoft.com/office/officeart/2005/8/layout/cycle4"/>
    <dgm:cxn modelId="{C6885265-844E-482D-9EE7-27D9C0D5C01A}" type="presParOf" srcId="{C511A036-53C1-44B7-85A8-4794977EC36C}" destId="{A8B62E94-D523-4DD1-AA7B-58CDC753CA66}" srcOrd="2" destOrd="0" presId="urn:microsoft.com/office/officeart/2005/8/layout/cycle4"/>
    <dgm:cxn modelId="{BAB97CA1-FC75-42C6-AE3A-F24DE0050E05}" type="presParOf" srcId="{C511A036-53C1-44B7-85A8-4794977EC36C}" destId="{BB402BCB-5E36-475E-ACE3-FACC74A4FAF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96985-5E47-4564-B202-537D1F3B9BE6}" type="doc">
      <dgm:prSet loTypeId="urn:microsoft.com/office/officeart/2005/8/layout/hierarchy2" loCatId="hierarchy" qsTypeId="urn:microsoft.com/office/officeart/2005/8/quickstyle/3d7" qsCatId="3D" csTypeId="urn:microsoft.com/office/officeart/2005/8/colors/accent5_5" csCatId="accent5" phldr="1"/>
      <dgm:spPr/>
      <dgm:t>
        <a:bodyPr/>
        <a:lstStyle/>
        <a:p>
          <a:endParaRPr lang="es-CO"/>
        </a:p>
      </dgm:t>
    </dgm:pt>
    <dgm:pt modelId="{4AA694B0-C2DD-4D43-A713-11EF4AAAC0CF}">
      <dgm:prSet phldrT="[Texto]" custT="1"/>
      <dgm:spPr>
        <a:blipFill rotWithShape="0">
          <a:blip xmlns:r="http://schemas.openxmlformats.org/officeDocument/2006/relationships" r:embed="rId1"/>
          <a:tile tx="0" ty="0" sx="100000" sy="100000" flip="none" algn="tl"/>
        </a:blipFill>
      </dgm:spPr>
      <dgm:t>
        <a:bodyPr/>
        <a:lstStyle/>
        <a:p>
          <a:r>
            <a:rPr lang="es-CO" sz="2800" b="1" dirty="0">
              <a:effectLst>
                <a:outerShdw blurRad="38100" dist="38100" dir="2700000" algn="tl">
                  <a:srgbClr val="000000">
                    <a:alpha val="43137"/>
                  </a:srgbClr>
                </a:outerShdw>
              </a:effectLst>
            </a:rPr>
            <a:t>APLICACIÓN DE BATERIA DE RIESGO PSICOSOCIAL </a:t>
          </a:r>
        </a:p>
      </dgm:t>
    </dgm:pt>
    <dgm:pt modelId="{C879780A-7F8C-461A-8FE1-28DA24003126}" type="parTrans" cxnId="{07620DCD-8488-41EC-A8BB-BD6BD34C041B}">
      <dgm:prSet/>
      <dgm:spPr/>
      <dgm:t>
        <a:bodyPr/>
        <a:lstStyle/>
        <a:p>
          <a:endParaRPr lang="es-CO"/>
        </a:p>
      </dgm:t>
    </dgm:pt>
    <dgm:pt modelId="{97BB79EF-82C7-485B-B8D2-299961D18130}" type="sibTrans" cxnId="{07620DCD-8488-41EC-A8BB-BD6BD34C041B}">
      <dgm:prSet/>
      <dgm:spPr/>
      <dgm:t>
        <a:bodyPr/>
        <a:lstStyle/>
        <a:p>
          <a:endParaRPr lang="es-CO"/>
        </a:p>
      </dgm:t>
    </dgm:pt>
    <dgm:pt modelId="{6304B0B1-D233-49D8-9E90-A8D326D85D4A}">
      <dgm:prSet phldrT="[Texto]"/>
      <dgm:spPr/>
      <dgm:t>
        <a:bodyPr/>
        <a:lstStyle/>
        <a:p>
          <a:pPr algn="ctr"/>
          <a:r>
            <a:rPr lang="es-CO" b="1" dirty="0">
              <a:effectLst>
                <a:outerShdw blurRad="38100" dist="38100" dir="2700000" algn="tl">
                  <a:srgbClr val="000000">
                    <a:alpha val="43137"/>
                  </a:srgbClr>
                </a:outerShdw>
              </a:effectLst>
            </a:rPr>
            <a:t>SOCIALIZACIÓN DE  LOS RESULTADOS DE LA BATERIA DE RIESGO PSICOSOCIAL </a:t>
          </a:r>
        </a:p>
      </dgm:t>
    </dgm:pt>
    <dgm:pt modelId="{18D87938-D0BA-42F3-9F4B-14A9DA057C1F}" type="parTrans" cxnId="{D9E3C94C-402F-4A74-ACA2-59FFD00C268D}">
      <dgm:prSet/>
      <dgm:spPr/>
      <dgm:t>
        <a:bodyPr/>
        <a:lstStyle/>
        <a:p>
          <a:endParaRPr lang="es-CO"/>
        </a:p>
      </dgm:t>
    </dgm:pt>
    <dgm:pt modelId="{B4697AAC-9CA5-4A22-BF74-5828F2C5B55E}" type="sibTrans" cxnId="{D9E3C94C-402F-4A74-ACA2-59FFD00C268D}">
      <dgm:prSet/>
      <dgm:spPr/>
      <dgm:t>
        <a:bodyPr/>
        <a:lstStyle/>
        <a:p>
          <a:endParaRPr lang="es-CO"/>
        </a:p>
      </dgm:t>
    </dgm:pt>
    <dgm:pt modelId="{FBC7F006-9ECB-4666-9710-6A58F3608C3E}">
      <dgm:prSet phldrT="[Texto]"/>
      <dgm:spPr/>
      <dgm:t>
        <a:bodyPr/>
        <a:lstStyle/>
        <a:p>
          <a:r>
            <a:rPr lang="es-CO" b="1" dirty="0">
              <a:effectLst>
                <a:outerShdw blurRad="38100" dist="38100" dir="2700000" algn="tl">
                  <a:srgbClr val="000000">
                    <a:alpha val="43137"/>
                  </a:srgbClr>
                </a:outerShdw>
              </a:effectLst>
            </a:rPr>
            <a:t>PLAN</a:t>
          </a:r>
          <a:r>
            <a:rPr lang="es-CO" b="1" baseline="0" dirty="0">
              <a:effectLst>
                <a:outerShdw blurRad="38100" dist="38100" dir="2700000" algn="tl">
                  <a:srgbClr val="000000">
                    <a:alpha val="43137"/>
                  </a:srgbClr>
                </a:outerShdw>
              </a:effectLst>
            </a:rPr>
            <a:t> DE ACCIÓN PARA MEJORAR O FORTALECER LAS DIMENSIONES DE LOS RESULTADOS</a:t>
          </a:r>
          <a:endParaRPr lang="es-CO" b="1" dirty="0">
            <a:effectLst>
              <a:outerShdw blurRad="38100" dist="38100" dir="2700000" algn="tl">
                <a:srgbClr val="000000">
                  <a:alpha val="43137"/>
                </a:srgbClr>
              </a:outerShdw>
            </a:effectLst>
          </a:endParaRPr>
        </a:p>
      </dgm:t>
    </dgm:pt>
    <dgm:pt modelId="{CB8B96BA-8491-4DC0-9F27-B81D90C65C67}" type="parTrans" cxnId="{609CD3D4-ADDC-4A58-BFFD-1C628AFF9CA2}">
      <dgm:prSet/>
      <dgm:spPr/>
      <dgm:t>
        <a:bodyPr/>
        <a:lstStyle/>
        <a:p>
          <a:endParaRPr lang="es-CO"/>
        </a:p>
      </dgm:t>
    </dgm:pt>
    <dgm:pt modelId="{6BE2CEC0-9C31-40BB-A324-19C3EAC1BC3F}" type="sibTrans" cxnId="{609CD3D4-ADDC-4A58-BFFD-1C628AFF9CA2}">
      <dgm:prSet/>
      <dgm:spPr/>
      <dgm:t>
        <a:bodyPr/>
        <a:lstStyle/>
        <a:p>
          <a:endParaRPr lang="es-CO"/>
        </a:p>
      </dgm:t>
    </dgm:pt>
    <dgm:pt modelId="{F33F8F19-F7E2-4E4B-8103-0194E29DFFF0}">
      <dgm:prSet phldrT="[Texto]"/>
      <dgm:spPr/>
      <dgm:t>
        <a:bodyPr/>
        <a:lstStyle/>
        <a:p>
          <a:r>
            <a:rPr lang="es-CO" b="1" dirty="0">
              <a:effectLst>
                <a:outerShdw blurRad="38100" dist="38100" dir="2700000" algn="tl">
                  <a:srgbClr val="000000">
                    <a:alpha val="43137"/>
                  </a:srgbClr>
                </a:outerShdw>
              </a:effectLst>
            </a:rPr>
            <a:t>DOCUMENTAR EL PROGRAMA DE VIGILANCIA EPIDEMIOLOGICA EN SALUD MENTAL </a:t>
          </a:r>
        </a:p>
      </dgm:t>
    </dgm:pt>
    <dgm:pt modelId="{2C198574-63FD-411E-8544-95E7E987B4A7}" type="parTrans" cxnId="{8D533666-5BC3-4D0A-BC2B-1864987BA880}">
      <dgm:prSet/>
      <dgm:spPr/>
      <dgm:t>
        <a:bodyPr/>
        <a:lstStyle/>
        <a:p>
          <a:endParaRPr lang="es-CO"/>
        </a:p>
      </dgm:t>
    </dgm:pt>
    <dgm:pt modelId="{15CC482E-18C2-4ECF-BAA1-4E3DC9CC1C69}" type="sibTrans" cxnId="{8D533666-5BC3-4D0A-BC2B-1864987BA880}">
      <dgm:prSet/>
      <dgm:spPr/>
      <dgm:t>
        <a:bodyPr/>
        <a:lstStyle/>
        <a:p>
          <a:endParaRPr lang="es-CO"/>
        </a:p>
      </dgm:t>
    </dgm:pt>
    <dgm:pt modelId="{B517631F-21EC-468A-874E-2ECB693139A7}" type="pres">
      <dgm:prSet presAssocID="{5A396985-5E47-4564-B202-537D1F3B9BE6}" presName="diagram" presStyleCnt="0">
        <dgm:presLayoutVars>
          <dgm:chPref val="1"/>
          <dgm:dir/>
          <dgm:animOne val="branch"/>
          <dgm:animLvl val="lvl"/>
          <dgm:resizeHandles val="exact"/>
        </dgm:presLayoutVars>
      </dgm:prSet>
      <dgm:spPr/>
      <dgm:t>
        <a:bodyPr/>
        <a:lstStyle/>
        <a:p>
          <a:endParaRPr lang="es-ES"/>
        </a:p>
      </dgm:t>
    </dgm:pt>
    <dgm:pt modelId="{52066E9E-F126-4219-B7A3-3DDB006A2073}" type="pres">
      <dgm:prSet presAssocID="{4AA694B0-C2DD-4D43-A713-11EF4AAAC0CF}" presName="root1" presStyleCnt="0"/>
      <dgm:spPr/>
    </dgm:pt>
    <dgm:pt modelId="{90C21573-BE93-44D3-8D28-FDA73DC98AC4}" type="pres">
      <dgm:prSet presAssocID="{4AA694B0-C2DD-4D43-A713-11EF4AAAC0CF}" presName="LevelOneTextNode" presStyleLbl="node0" presStyleIdx="0" presStyleCnt="1" custScaleY="158385" custLinFactNeighborX="-11420" custLinFactNeighborY="2279">
        <dgm:presLayoutVars>
          <dgm:chPref val="3"/>
        </dgm:presLayoutVars>
      </dgm:prSet>
      <dgm:spPr/>
      <dgm:t>
        <a:bodyPr/>
        <a:lstStyle/>
        <a:p>
          <a:endParaRPr lang="es-ES"/>
        </a:p>
      </dgm:t>
    </dgm:pt>
    <dgm:pt modelId="{80EE17DC-D12C-4E9D-99C3-E93F3C289E8E}" type="pres">
      <dgm:prSet presAssocID="{4AA694B0-C2DD-4D43-A713-11EF4AAAC0CF}" presName="level2hierChild" presStyleCnt="0"/>
      <dgm:spPr/>
    </dgm:pt>
    <dgm:pt modelId="{FF4D240D-7DC4-4F11-9F5A-35828B9E1057}" type="pres">
      <dgm:prSet presAssocID="{18D87938-D0BA-42F3-9F4B-14A9DA057C1F}" presName="conn2-1" presStyleLbl="parChTrans1D2" presStyleIdx="0" presStyleCnt="3"/>
      <dgm:spPr/>
      <dgm:t>
        <a:bodyPr/>
        <a:lstStyle/>
        <a:p>
          <a:endParaRPr lang="es-ES"/>
        </a:p>
      </dgm:t>
    </dgm:pt>
    <dgm:pt modelId="{084F76EA-9FB9-43D3-B700-4572D0F325C3}" type="pres">
      <dgm:prSet presAssocID="{18D87938-D0BA-42F3-9F4B-14A9DA057C1F}" presName="connTx" presStyleLbl="parChTrans1D2" presStyleIdx="0" presStyleCnt="3"/>
      <dgm:spPr/>
      <dgm:t>
        <a:bodyPr/>
        <a:lstStyle/>
        <a:p>
          <a:endParaRPr lang="es-ES"/>
        </a:p>
      </dgm:t>
    </dgm:pt>
    <dgm:pt modelId="{2F44D1C1-A319-4099-A120-86DB2810EB0E}" type="pres">
      <dgm:prSet presAssocID="{6304B0B1-D233-49D8-9E90-A8D326D85D4A}" presName="root2" presStyleCnt="0"/>
      <dgm:spPr/>
    </dgm:pt>
    <dgm:pt modelId="{4636F6CC-A63E-4BA2-A879-6CCDF7840DA6}" type="pres">
      <dgm:prSet presAssocID="{6304B0B1-D233-49D8-9E90-A8D326D85D4A}" presName="LevelTwoTextNode" presStyleLbl="node2" presStyleIdx="0" presStyleCnt="3">
        <dgm:presLayoutVars>
          <dgm:chPref val="3"/>
        </dgm:presLayoutVars>
      </dgm:prSet>
      <dgm:spPr/>
      <dgm:t>
        <a:bodyPr/>
        <a:lstStyle/>
        <a:p>
          <a:endParaRPr lang="es-ES"/>
        </a:p>
      </dgm:t>
    </dgm:pt>
    <dgm:pt modelId="{99056AEB-D584-4880-8F6C-90FEE2D86964}" type="pres">
      <dgm:prSet presAssocID="{6304B0B1-D233-49D8-9E90-A8D326D85D4A}" presName="level3hierChild" presStyleCnt="0"/>
      <dgm:spPr/>
    </dgm:pt>
    <dgm:pt modelId="{8345392C-789C-4C3E-A62D-6EEDEEF70ADF}" type="pres">
      <dgm:prSet presAssocID="{CB8B96BA-8491-4DC0-9F27-B81D90C65C67}" presName="conn2-1" presStyleLbl="parChTrans1D2" presStyleIdx="1" presStyleCnt="3"/>
      <dgm:spPr/>
      <dgm:t>
        <a:bodyPr/>
        <a:lstStyle/>
        <a:p>
          <a:endParaRPr lang="es-ES"/>
        </a:p>
      </dgm:t>
    </dgm:pt>
    <dgm:pt modelId="{FD452334-0157-4916-902A-129E15ABFA79}" type="pres">
      <dgm:prSet presAssocID="{CB8B96BA-8491-4DC0-9F27-B81D90C65C67}" presName="connTx" presStyleLbl="parChTrans1D2" presStyleIdx="1" presStyleCnt="3"/>
      <dgm:spPr/>
      <dgm:t>
        <a:bodyPr/>
        <a:lstStyle/>
        <a:p>
          <a:endParaRPr lang="es-ES"/>
        </a:p>
      </dgm:t>
    </dgm:pt>
    <dgm:pt modelId="{B8374C22-D5FD-4105-BF84-BEB10A60DFC9}" type="pres">
      <dgm:prSet presAssocID="{FBC7F006-9ECB-4666-9710-6A58F3608C3E}" presName="root2" presStyleCnt="0"/>
      <dgm:spPr/>
    </dgm:pt>
    <dgm:pt modelId="{B446E34B-ED9F-40A9-8DA9-00FCF5E6FBCF}" type="pres">
      <dgm:prSet presAssocID="{FBC7F006-9ECB-4666-9710-6A58F3608C3E}" presName="LevelTwoTextNode" presStyleLbl="node2" presStyleIdx="1" presStyleCnt="3" custLinFactNeighborX="29918" custLinFactNeighborY="2279">
        <dgm:presLayoutVars>
          <dgm:chPref val="3"/>
        </dgm:presLayoutVars>
      </dgm:prSet>
      <dgm:spPr/>
      <dgm:t>
        <a:bodyPr/>
        <a:lstStyle/>
        <a:p>
          <a:endParaRPr lang="es-ES"/>
        </a:p>
      </dgm:t>
    </dgm:pt>
    <dgm:pt modelId="{229E6D65-1146-456A-A8EB-76670AACB65B}" type="pres">
      <dgm:prSet presAssocID="{FBC7F006-9ECB-4666-9710-6A58F3608C3E}" presName="level3hierChild" presStyleCnt="0"/>
      <dgm:spPr/>
    </dgm:pt>
    <dgm:pt modelId="{2C17F862-1B5F-4BF9-8E1D-D55D43773738}" type="pres">
      <dgm:prSet presAssocID="{2C198574-63FD-411E-8544-95E7E987B4A7}" presName="conn2-1" presStyleLbl="parChTrans1D2" presStyleIdx="2" presStyleCnt="3"/>
      <dgm:spPr/>
      <dgm:t>
        <a:bodyPr/>
        <a:lstStyle/>
        <a:p>
          <a:endParaRPr lang="es-ES"/>
        </a:p>
      </dgm:t>
    </dgm:pt>
    <dgm:pt modelId="{594D6E95-289C-422F-9654-878EFBC883C8}" type="pres">
      <dgm:prSet presAssocID="{2C198574-63FD-411E-8544-95E7E987B4A7}" presName="connTx" presStyleLbl="parChTrans1D2" presStyleIdx="2" presStyleCnt="3"/>
      <dgm:spPr/>
      <dgm:t>
        <a:bodyPr/>
        <a:lstStyle/>
        <a:p>
          <a:endParaRPr lang="es-ES"/>
        </a:p>
      </dgm:t>
    </dgm:pt>
    <dgm:pt modelId="{A042266C-DB2D-417F-BE8F-74A3C9D8156B}" type="pres">
      <dgm:prSet presAssocID="{F33F8F19-F7E2-4E4B-8103-0194E29DFFF0}" presName="root2" presStyleCnt="0"/>
      <dgm:spPr/>
    </dgm:pt>
    <dgm:pt modelId="{973A6AAF-C233-444D-B237-BC8BE7113AA4}" type="pres">
      <dgm:prSet presAssocID="{F33F8F19-F7E2-4E4B-8103-0194E29DFFF0}" presName="LevelTwoTextNode" presStyleLbl="node2" presStyleIdx="2" presStyleCnt="3" custLinFactNeighborX="-2304" custLinFactNeighborY="-437">
        <dgm:presLayoutVars>
          <dgm:chPref val="3"/>
        </dgm:presLayoutVars>
      </dgm:prSet>
      <dgm:spPr/>
      <dgm:t>
        <a:bodyPr/>
        <a:lstStyle/>
        <a:p>
          <a:endParaRPr lang="es-ES"/>
        </a:p>
      </dgm:t>
    </dgm:pt>
    <dgm:pt modelId="{BF0638C7-A886-42E5-BBCB-89426EA8DBDB}" type="pres">
      <dgm:prSet presAssocID="{F33F8F19-F7E2-4E4B-8103-0194E29DFFF0}" presName="level3hierChild" presStyleCnt="0"/>
      <dgm:spPr/>
    </dgm:pt>
  </dgm:ptLst>
  <dgm:cxnLst>
    <dgm:cxn modelId="{D9E3C94C-402F-4A74-ACA2-59FFD00C268D}" srcId="{4AA694B0-C2DD-4D43-A713-11EF4AAAC0CF}" destId="{6304B0B1-D233-49D8-9E90-A8D326D85D4A}" srcOrd="0" destOrd="0" parTransId="{18D87938-D0BA-42F3-9F4B-14A9DA057C1F}" sibTransId="{B4697AAC-9CA5-4A22-BF74-5828F2C5B55E}"/>
    <dgm:cxn modelId="{383F1E07-BD0F-4E28-A9D2-37A5B4470470}" type="presOf" srcId="{6304B0B1-D233-49D8-9E90-A8D326D85D4A}" destId="{4636F6CC-A63E-4BA2-A879-6CCDF7840DA6}" srcOrd="0" destOrd="0" presId="urn:microsoft.com/office/officeart/2005/8/layout/hierarchy2"/>
    <dgm:cxn modelId="{AD954FB6-8640-4A81-8579-76B6600CEF6F}" type="presOf" srcId="{2C198574-63FD-411E-8544-95E7E987B4A7}" destId="{2C17F862-1B5F-4BF9-8E1D-D55D43773738}" srcOrd="0" destOrd="0" presId="urn:microsoft.com/office/officeart/2005/8/layout/hierarchy2"/>
    <dgm:cxn modelId="{F870A97C-2B9F-46B7-A183-E225F899321E}" type="presOf" srcId="{F33F8F19-F7E2-4E4B-8103-0194E29DFFF0}" destId="{973A6AAF-C233-444D-B237-BC8BE7113AA4}" srcOrd="0" destOrd="0" presId="urn:microsoft.com/office/officeart/2005/8/layout/hierarchy2"/>
    <dgm:cxn modelId="{A634EFEC-9900-4C57-999C-C2BCE3F4D5BE}" type="presOf" srcId="{5A396985-5E47-4564-B202-537D1F3B9BE6}" destId="{B517631F-21EC-468A-874E-2ECB693139A7}" srcOrd="0" destOrd="0" presId="urn:microsoft.com/office/officeart/2005/8/layout/hierarchy2"/>
    <dgm:cxn modelId="{8D533666-5BC3-4D0A-BC2B-1864987BA880}" srcId="{4AA694B0-C2DD-4D43-A713-11EF4AAAC0CF}" destId="{F33F8F19-F7E2-4E4B-8103-0194E29DFFF0}" srcOrd="2" destOrd="0" parTransId="{2C198574-63FD-411E-8544-95E7E987B4A7}" sibTransId="{15CC482E-18C2-4ECF-BAA1-4E3DC9CC1C69}"/>
    <dgm:cxn modelId="{70E06481-4BA3-4E90-80DB-7D4CD7C04CA5}" type="presOf" srcId="{CB8B96BA-8491-4DC0-9F27-B81D90C65C67}" destId="{8345392C-789C-4C3E-A62D-6EEDEEF70ADF}" srcOrd="0" destOrd="0" presId="urn:microsoft.com/office/officeart/2005/8/layout/hierarchy2"/>
    <dgm:cxn modelId="{8914C9BC-AEC2-4281-B52A-CE546B1AC18B}" type="presOf" srcId="{FBC7F006-9ECB-4666-9710-6A58F3608C3E}" destId="{B446E34B-ED9F-40A9-8DA9-00FCF5E6FBCF}" srcOrd="0" destOrd="0" presId="urn:microsoft.com/office/officeart/2005/8/layout/hierarchy2"/>
    <dgm:cxn modelId="{6F284CD7-177A-4F27-B96D-E6A7B1785E9F}" type="presOf" srcId="{18D87938-D0BA-42F3-9F4B-14A9DA057C1F}" destId="{FF4D240D-7DC4-4F11-9F5A-35828B9E1057}" srcOrd="0" destOrd="0" presId="urn:microsoft.com/office/officeart/2005/8/layout/hierarchy2"/>
    <dgm:cxn modelId="{FBDAF468-30E6-4CFE-A8FF-53D8E16B532C}" type="presOf" srcId="{18D87938-D0BA-42F3-9F4B-14A9DA057C1F}" destId="{084F76EA-9FB9-43D3-B700-4572D0F325C3}" srcOrd="1" destOrd="0" presId="urn:microsoft.com/office/officeart/2005/8/layout/hierarchy2"/>
    <dgm:cxn modelId="{D3F06083-080D-4819-8F2D-2B2343B9FF03}" type="presOf" srcId="{CB8B96BA-8491-4DC0-9F27-B81D90C65C67}" destId="{FD452334-0157-4916-902A-129E15ABFA79}" srcOrd="1" destOrd="0" presId="urn:microsoft.com/office/officeart/2005/8/layout/hierarchy2"/>
    <dgm:cxn modelId="{609CD3D4-ADDC-4A58-BFFD-1C628AFF9CA2}" srcId="{4AA694B0-C2DD-4D43-A713-11EF4AAAC0CF}" destId="{FBC7F006-9ECB-4666-9710-6A58F3608C3E}" srcOrd="1" destOrd="0" parTransId="{CB8B96BA-8491-4DC0-9F27-B81D90C65C67}" sibTransId="{6BE2CEC0-9C31-40BB-A324-19C3EAC1BC3F}"/>
    <dgm:cxn modelId="{9BE64B77-1031-49CA-98C5-3A55A4AC2481}" type="presOf" srcId="{4AA694B0-C2DD-4D43-A713-11EF4AAAC0CF}" destId="{90C21573-BE93-44D3-8D28-FDA73DC98AC4}" srcOrd="0" destOrd="0" presId="urn:microsoft.com/office/officeart/2005/8/layout/hierarchy2"/>
    <dgm:cxn modelId="{07620DCD-8488-41EC-A8BB-BD6BD34C041B}" srcId="{5A396985-5E47-4564-B202-537D1F3B9BE6}" destId="{4AA694B0-C2DD-4D43-A713-11EF4AAAC0CF}" srcOrd="0" destOrd="0" parTransId="{C879780A-7F8C-461A-8FE1-28DA24003126}" sibTransId="{97BB79EF-82C7-485B-B8D2-299961D18130}"/>
    <dgm:cxn modelId="{D0976D74-EA46-493C-BF51-04AD8FF7673C}" type="presOf" srcId="{2C198574-63FD-411E-8544-95E7E987B4A7}" destId="{594D6E95-289C-422F-9654-878EFBC883C8}" srcOrd="1" destOrd="0" presId="urn:microsoft.com/office/officeart/2005/8/layout/hierarchy2"/>
    <dgm:cxn modelId="{83067AB9-1C4C-4C42-AC29-3F1406F537CB}" type="presParOf" srcId="{B517631F-21EC-468A-874E-2ECB693139A7}" destId="{52066E9E-F126-4219-B7A3-3DDB006A2073}" srcOrd="0" destOrd="0" presId="urn:microsoft.com/office/officeart/2005/8/layout/hierarchy2"/>
    <dgm:cxn modelId="{7C2C9029-E5BF-4847-BF2F-44C1D125EC4E}" type="presParOf" srcId="{52066E9E-F126-4219-B7A3-3DDB006A2073}" destId="{90C21573-BE93-44D3-8D28-FDA73DC98AC4}" srcOrd="0" destOrd="0" presId="urn:microsoft.com/office/officeart/2005/8/layout/hierarchy2"/>
    <dgm:cxn modelId="{2CE11FC3-30BA-4658-9D09-242513FCFD34}" type="presParOf" srcId="{52066E9E-F126-4219-B7A3-3DDB006A2073}" destId="{80EE17DC-D12C-4E9D-99C3-E93F3C289E8E}" srcOrd="1" destOrd="0" presId="urn:microsoft.com/office/officeart/2005/8/layout/hierarchy2"/>
    <dgm:cxn modelId="{9C6D815C-9F97-4122-9218-AB525500D333}" type="presParOf" srcId="{80EE17DC-D12C-4E9D-99C3-E93F3C289E8E}" destId="{FF4D240D-7DC4-4F11-9F5A-35828B9E1057}" srcOrd="0" destOrd="0" presId="urn:microsoft.com/office/officeart/2005/8/layout/hierarchy2"/>
    <dgm:cxn modelId="{49E88E89-3079-49EC-ADB7-EF45ED1AA326}" type="presParOf" srcId="{FF4D240D-7DC4-4F11-9F5A-35828B9E1057}" destId="{084F76EA-9FB9-43D3-B700-4572D0F325C3}" srcOrd="0" destOrd="0" presId="urn:microsoft.com/office/officeart/2005/8/layout/hierarchy2"/>
    <dgm:cxn modelId="{5128B88B-6E89-43AD-9851-245253275067}" type="presParOf" srcId="{80EE17DC-D12C-4E9D-99C3-E93F3C289E8E}" destId="{2F44D1C1-A319-4099-A120-86DB2810EB0E}" srcOrd="1" destOrd="0" presId="urn:microsoft.com/office/officeart/2005/8/layout/hierarchy2"/>
    <dgm:cxn modelId="{57BE2124-FC99-42BE-B887-FBD96AD93D6C}" type="presParOf" srcId="{2F44D1C1-A319-4099-A120-86DB2810EB0E}" destId="{4636F6CC-A63E-4BA2-A879-6CCDF7840DA6}" srcOrd="0" destOrd="0" presId="urn:microsoft.com/office/officeart/2005/8/layout/hierarchy2"/>
    <dgm:cxn modelId="{DDF63032-8FB9-4A3F-A3A0-9D365812CA93}" type="presParOf" srcId="{2F44D1C1-A319-4099-A120-86DB2810EB0E}" destId="{99056AEB-D584-4880-8F6C-90FEE2D86964}" srcOrd="1" destOrd="0" presId="urn:microsoft.com/office/officeart/2005/8/layout/hierarchy2"/>
    <dgm:cxn modelId="{1BE549A8-A6C4-460A-A4CD-A74F1B52FBF8}" type="presParOf" srcId="{80EE17DC-D12C-4E9D-99C3-E93F3C289E8E}" destId="{8345392C-789C-4C3E-A62D-6EEDEEF70ADF}" srcOrd="2" destOrd="0" presId="urn:microsoft.com/office/officeart/2005/8/layout/hierarchy2"/>
    <dgm:cxn modelId="{3EB4996B-7F91-40B7-8F9B-13925E24E2D3}" type="presParOf" srcId="{8345392C-789C-4C3E-A62D-6EEDEEF70ADF}" destId="{FD452334-0157-4916-902A-129E15ABFA79}" srcOrd="0" destOrd="0" presId="urn:microsoft.com/office/officeart/2005/8/layout/hierarchy2"/>
    <dgm:cxn modelId="{D4F5106A-A4FB-4BEB-B26E-6AEF6A201331}" type="presParOf" srcId="{80EE17DC-D12C-4E9D-99C3-E93F3C289E8E}" destId="{B8374C22-D5FD-4105-BF84-BEB10A60DFC9}" srcOrd="3" destOrd="0" presId="urn:microsoft.com/office/officeart/2005/8/layout/hierarchy2"/>
    <dgm:cxn modelId="{ABCDEDE7-B181-4A69-AB29-398543ED8CCF}" type="presParOf" srcId="{B8374C22-D5FD-4105-BF84-BEB10A60DFC9}" destId="{B446E34B-ED9F-40A9-8DA9-00FCF5E6FBCF}" srcOrd="0" destOrd="0" presId="urn:microsoft.com/office/officeart/2005/8/layout/hierarchy2"/>
    <dgm:cxn modelId="{D3B5A464-2824-4166-BD2E-B66754870C86}" type="presParOf" srcId="{B8374C22-D5FD-4105-BF84-BEB10A60DFC9}" destId="{229E6D65-1146-456A-A8EB-76670AACB65B}" srcOrd="1" destOrd="0" presId="urn:microsoft.com/office/officeart/2005/8/layout/hierarchy2"/>
    <dgm:cxn modelId="{D81C83FB-AAD7-4C9B-82EC-F38CF6A822A4}" type="presParOf" srcId="{80EE17DC-D12C-4E9D-99C3-E93F3C289E8E}" destId="{2C17F862-1B5F-4BF9-8E1D-D55D43773738}" srcOrd="4" destOrd="0" presId="urn:microsoft.com/office/officeart/2005/8/layout/hierarchy2"/>
    <dgm:cxn modelId="{CFD6D900-AC24-4EC2-BB70-3E4ED9CA3412}" type="presParOf" srcId="{2C17F862-1B5F-4BF9-8E1D-D55D43773738}" destId="{594D6E95-289C-422F-9654-878EFBC883C8}" srcOrd="0" destOrd="0" presId="urn:microsoft.com/office/officeart/2005/8/layout/hierarchy2"/>
    <dgm:cxn modelId="{3F3018A6-D1AD-4CD2-B4B4-C5C8B2071087}" type="presParOf" srcId="{80EE17DC-D12C-4E9D-99C3-E93F3C289E8E}" destId="{A042266C-DB2D-417F-BE8F-74A3C9D8156B}" srcOrd="5" destOrd="0" presId="urn:microsoft.com/office/officeart/2005/8/layout/hierarchy2"/>
    <dgm:cxn modelId="{2324A8D7-7C98-421D-8C79-76517793B2E1}" type="presParOf" srcId="{A042266C-DB2D-417F-BE8F-74A3C9D8156B}" destId="{973A6AAF-C233-444D-B237-BC8BE7113AA4}" srcOrd="0" destOrd="0" presId="urn:microsoft.com/office/officeart/2005/8/layout/hierarchy2"/>
    <dgm:cxn modelId="{EF838241-BC64-4C8F-BA3F-81A6071E19E7}" type="presParOf" srcId="{A042266C-DB2D-417F-BE8F-74A3C9D8156B}" destId="{BF0638C7-A886-42E5-BBCB-89426EA8DBD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0883A-A2F6-4B94-96AE-B6D7268036F5}">
      <dsp:nvSpPr>
        <dsp:cNvPr id="0" name=""/>
        <dsp:cNvSpPr/>
      </dsp:nvSpPr>
      <dsp:spPr>
        <a:xfrm>
          <a:off x="5294324" y="2169045"/>
          <a:ext cx="2922116" cy="2323743"/>
        </a:xfrm>
        <a:prstGeom prst="roundRect">
          <a:avLst>
            <a:gd name="adj" fmla="val 10000"/>
          </a:avLst>
        </a:prstGeom>
        <a:solidFill>
          <a:schemeClr val="tx2">
            <a:lumMod val="20000"/>
            <a:lumOff val="80000"/>
            <a:alpha val="9000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CO" sz="1200" kern="1200" baseline="0" dirty="0"/>
            <a:t>Programa de capacitaciones, ejecución de las mismas, inducción y re inducción en S.G S.S.T</a:t>
          </a:r>
        </a:p>
        <a:p>
          <a:pPr marL="114300" lvl="1" indent="-114300" algn="l" defTabSz="533400">
            <a:lnSpc>
              <a:spcPct val="90000"/>
            </a:lnSpc>
            <a:spcBef>
              <a:spcPct val="0"/>
            </a:spcBef>
            <a:spcAft>
              <a:spcPct val="15000"/>
            </a:spcAft>
            <a:buChar char="••"/>
          </a:pPr>
          <a:r>
            <a:rPr lang="es-CO" sz="1200" kern="1200" baseline="0" dirty="0"/>
            <a:t>Programa de emergencias</a:t>
          </a:r>
        </a:p>
        <a:p>
          <a:pPr marL="114300" lvl="1" indent="-114300" algn="l" defTabSz="533400">
            <a:lnSpc>
              <a:spcPct val="90000"/>
            </a:lnSpc>
            <a:spcBef>
              <a:spcPct val="0"/>
            </a:spcBef>
            <a:spcAft>
              <a:spcPct val="15000"/>
            </a:spcAft>
            <a:buChar char="••"/>
          </a:pPr>
          <a:r>
            <a:rPr lang="es-CO" sz="1200" kern="1200" baseline="0" dirty="0"/>
            <a:t>Conformación de comités</a:t>
          </a:r>
        </a:p>
        <a:p>
          <a:pPr marL="114300" lvl="1" indent="-114300" algn="l" defTabSz="533400">
            <a:lnSpc>
              <a:spcPct val="90000"/>
            </a:lnSpc>
            <a:spcBef>
              <a:spcPct val="0"/>
            </a:spcBef>
            <a:spcAft>
              <a:spcPct val="15000"/>
            </a:spcAft>
            <a:buChar char="••"/>
          </a:pPr>
          <a:r>
            <a:rPr lang="es-CO" sz="1200" kern="1200" baseline="0" dirty="0"/>
            <a:t>Inspecciones y protocolos de bioseguridad</a:t>
          </a:r>
        </a:p>
        <a:p>
          <a:pPr marL="57150" lvl="1" indent="-57150" algn="l" defTabSz="400050">
            <a:lnSpc>
              <a:spcPct val="90000"/>
            </a:lnSpc>
            <a:spcBef>
              <a:spcPct val="0"/>
            </a:spcBef>
            <a:spcAft>
              <a:spcPct val="15000"/>
            </a:spcAft>
            <a:buChar char="••"/>
          </a:pPr>
          <a:endParaRPr lang="es-CO" sz="900" kern="1200" baseline="0" dirty="0"/>
        </a:p>
        <a:p>
          <a:pPr marL="57150" lvl="1" indent="-57150" algn="l" defTabSz="311150">
            <a:lnSpc>
              <a:spcPct val="90000"/>
            </a:lnSpc>
            <a:spcBef>
              <a:spcPct val="0"/>
            </a:spcBef>
            <a:spcAft>
              <a:spcPct val="15000"/>
            </a:spcAft>
            <a:buChar char="••"/>
          </a:pPr>
          <a:endParaRPr lang="es-CO" sz="700" kern="1200"/>
        </a:p>
      </dsp:txBody>
      <dsp:txXfrm>
        <a:off x="6222004" y="2801026"/>
        <a:ext cx="1943391" cy="1640717"/>
      </dsp:txXfrm>
    </dsp:sp>
    <dsp:sp modelId="{ED07FB9F-B5C4-4C89-9BD6-89BF9FF29461}">
      <dsp:nvSpPr>
        <dsp:cNvPr id="0" name=""/>
        <dsp:cNvSpPr/>
      </dsp:nvSpPr>
      <dsp:spPr>
        <a:xfrm>
          <a:off x="485026" y="2643635"/>
          <a:ext cx="2228303" cy="1635899"/>
        </a:xfrm>
        <a:prstGeom prst="roundRect">
          <a:avLst>
            <a:gd name="adj" fmla="val 10000"/>
          </a:avLst>
        </a:prstGeom>
        <a:solidFill>
          <a:schemeClr val="accent2">
            <a:lumMod val="20000"/>
            <a:lumOff val="80000"/>
            <a:alpha val="9000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s-CO" sz="1300" kern="1200" dirty="0"/>
            <a:t>Medición y evaluación de la gestión realizada </a:t>
          </a:r>
        </a:p>
        <a:p>
          <a:pPr marL="114300" lvl="1" indent="-114300" algn="l" defTabSz="577850">
            <a:lnSpc>
              <a:spcPct val="90000"/>
            </a:lnSpc>
            <a:spcBef>
              <a:spcPct val="0"/>
            </a:spcBef>
            <a:spcAft>
              <a:spcPct val="15000"/>
            </a:spcAft>
            <a:buChar char="••"/>
          </a:pPr>
          <a:r>
            <a:rPr lang="es-CO" sz="1300" kern="1200" dirty="0"/>
            <a:t>Indicadores de cumplimiento en el S.G S.S.T</a:t>
          </a:r>
        </a:p>
        <a:p>
          <a:pPr marL="57150" lvl="1" indent="-57150" algn="l" defTabSz="444500">
            <a:lnSpc>
              <a:spcPct val="90000"/>
            </a:lnSpc>
            <a:spcBef>
              <a:spcPct val="0"/>
            </a:spcBef>
            <a:spcAft>
              <a:spcPct val="15000"/>
            </a:spcAft>
            <a:buChar char="••"/>
          </a:pPr>
          <a:endParaRPr lang="es-CO" sz="1000" kern="1200" dirty="0"/>
        </a:p>
      </dsp:txBody>
      <dsp:txXfrm>
        <a:off x="520961" y="3088545"/>
        <a:ext cx="1487942" cy="1155054"/>
      </dsp:txXfrm>
    </dsp:sp>
    <dsp:sp modelId="{999CD46B-1D73-46A7-B91F-B16D45705F0F}">
      <dsp:nvSpPr>
        <dsp:cNvPr id="0" name=""/>
        <dsp:cNvSpPr/>
      </dsp:nvSpPr>
      <dsp:spPr>
        <a:xfrm>
          <a:off x="5366924" y="67723"/>
          <a:ext cx="2787536" cy="1884824"/>
        </a:xfrm>
        <a:prstGeom prst="roundRect">
          <a:avLst>
            <a:gd name="adj" fmla="val 10000"/>
          </a:avLst>
        </a:prstGeom>
        <a:solidFill>
          <a:schemeClr val="tx2">
            <a:lumMod val="20000"/>
            <a:lumOff val="80000"/>
            <a:alpha val="9000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s-CO" sz="1300" kern="1200" baseline="0" dirty="0"/>
            <a:t>Se  realizo la evaluación inicial </a:t>
          </a:r>
        </a:p>
        <a:p>
          <a:pPr marL="114300" lvl="1" indent="-114300" algn="l" defTabSz="577850">
            <a:lnSpc>
              <a:spcPct val="90000"/>
            </a:lnSpc>
            <a:spcBef>
              <a:spcPct val="0"/>
            </a:spcBef>
            <a:spcAft>
              <a:spcPct val="15000"/>
            </a:spcAft>
            <a:buChar char="••"/>
          </a:pPr>
          <a:r>
            <a:rPr lang="es-CO" sz="1300" kern="1200" baseline="0" dirty="0"/>
            <a:t>Identificación de peligros y riesgos, con la matriz</a:t>
          </a:r>
        </a:p>
        <a:p>
          <a:pPr marL="114300" lvl="1" indent="-114300" algn="l" defTabSz="577850">
            <a:lnSpc>
              <a:spcPct val="90000"/>
            </a:lnSpc>
            <a:spcBef>
              <a:spcPct val="0"/>
            </a:spcBef>
            <a:spcAft>
              <a:spcPct val="15000"/>
            </a:spcAft>
            <a:buChar char="••"/>
          </a:pPr>
          <a:r>
            <a:rPr lang="es-CO" sz="1300" kern="1200" baseline="0" dirty="0"/>
            <a:t>Políticas y objetivos del S.G. S.S.T</a:t>
          </a:r>
        </a:p>
        <a:p>
          <a:pPr marL="114300" lvl="1" indent="-114300" algn="l" defTabSz="577850">
            <a:lnSpc>
              <a:spcPct val="90000"/>
            </a:lnSpc>
            <a:spcBef>
              <a:spcPct val="0"/>
            </a:spcBef>
            <a:spcAft>
              <a:spcPct val="15000"/>
            </a:spcAft>
            <a:buChar char="••"/>
          </a:pPr>
          <a:r>
            <a:rPr lang="es-CO" sz="1300" kern="1200" baseline="0" dirty="0"/>
            <a:t>Plan de trabajo anual y asignación de recursos</a:t>
          </a:r>
        </a:p>
      </dsp:txBody>
      <dsp:txXfrm>
        <a:off x="6244587" y="109126"/>
        <a:ext cx="1868469" cy="1330812"/>
      </dsp:txXfrm>
    </dsp:sp>
    <dsp:sp modelId="{088665C0-5955-4FDD-9E64-AB2FB397CA21}">
      <dsp:nvSpPr>
        <dsp:cNvPr id="0" name=""/>
        <dsp:cNvSpPr/>
      </dsp:nvSpPr>
      <dsp:spPr>
        <a:xfrm>
          <a:off x="421680" y="60732"/>
          <a:ext cx="2326909" cy="2249312"/>
        </a:xfrm>
        <a:prstGeom prst="roundRect">
          <a:avLst>
            <a:gd name="adj" fmla="val 10000"/>
          </a:avLst>
        </a:prstGeom>
        <a:solidFill>
          <a:schemeClr val="accent2">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s-CO" sz="1300" kern="1200" dirty="0"/>
            <a:t>Seguimiento a la identifican de los peligros y riesgos</a:t>
          </a:r>
        </a:p>
        <a:p>
          <a:pPr marL="114300" lvl="1" indent="-114300" algn="l" defTabSz="577850">
            <a:lnSpc>
              <a:spcPct val="90000"/>
            </a:lnSpc>
            <a:spcBef>
              <a:spcPct val="0"/>
            </a:spcBef>
            <a:spcAft>
              <a:spcPct val="15000"/>
            </a:spcAft>
            <a:buChar char="••"/>
          </a:pPr>
          <a:r>
            <a:rPr lang="es-CO" sz="1300" kern="1200" dirty="0"/>
            <a:t> Se realizan valoraciones periódicas ocupacionales y seguimiento a las recomendaciones</a:t>
          </a:r>
        </a:p>
        <a:p>
          <a:pPr marL="114300" lvl="1" indent="-114300" algn="l" defTabSz="577850">
            <a:lnSpc>
              <a:spcPct val="90000"/>
            </a:lnSpc>
            <a:spcBef>
              <a:spcPct val="0"/>
            </a:spcBef>
            <a:spcAft>
              <a:spcPct val="15000"/>
            </a:spcAft>
            <a:buChar char="••"/>
          </a:pPr>
          <a:r>
            <a:rPr lang="es-CO" sz="1300" kern="1200" dirty="0"/>
            <a:t>Reuniones de comité.</a:t>
          </a:r>
        </a:p>
        <a:p>
          <a:pPr marL="57150" lvl="1" indent="-57150" algn="l" defTabSz="488950">
            <a:lnSpc>
              <a:spcPct val="90000"/>
            </a:lnSpc>
            <a:spcBef>
              <a:spcPct val="0"/>
            </a:spcBef>
            <a:spcAft>
              <a:spcPct val="15000"/>
            </a:spcAft>
            <a:buChar char="••"/>
          </a:pPr>
          <a:endParaRPr lang="es-CO" sz="1100" kern="1200" dirty="0"/>
        </a:p>
      </dsp:txBody>
      <dsp:txXfrm>
        <a:off x="469387" y="108439"/>
        <a:ext cx="1533422" cy="1591570"/>
      </dsp:txXfrm>
    </dsp:sp>
    <dsp:sp modelId="{67568A35-5C33-4987-93A5-FCDF5F121659}">
      <dsp:nvSpPr>
        <dsp:cNvPr id="0" name=""/>
        <dsp:cNvSpPr/>
      </dsp:nvSpPr>
      <dsp:spPr>
        <a:xfrm>
          <a:off x="2551131" y="689463"/>
          <a:ext cx="1476781" cy="1496213"/>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a:t>ACTUAR</a:t>
          </a:r>
        </a:p>
      </dsp:txBody>
      <dsp:txXfrm>
        <a:off x="2983670" y="1127694"/>
        <a:ext cx="1044242" cy="1057982"/>
      </dsp:txXfrm>
    </dsp:sp>
    <dsp:sp modelId="{F9B972B1-AE22-4F84-9BFC-0FC4A432D9A5}">
      <dsp:nvSpPr>
        <dsp:cNvPr id="0" name=""/>
        <dsp:cNvSpPr/>
      </dsp:nvSpPr>
      <dsp:spPr>
        <a:xfrm rot="5400000">
          <a:off x="4102032" y="645460"/>
          <a:ext cx="1469981" cy="1547444"/>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a:t>PLANIFICAR</a:t>
          </a:r>
        </a:p>
      </dsp:txBody>
      <dsp:txXfrm rot="-5400000">
        <a:off x="4063301" y="1114739"/>
        <a:ext cx="1094208" cy="1039434"/>
      </dsp:txXfrm>
    </dsp:sp>
    <dsp:sp modelId="{736D2538-4CBF-4AD8-8001-AB7C31E24C1A}">
      <dsp:nvSpPr>
        <dsp:cNvPr id="0" name=""/>
        <dsp:cNvSpPr/>
      </dsp:nvSpPr>
      <dsp:spPr>
        <a:xfrm rot="10800000">
          <a:off x="4057621" y="2268363"/>
          <a:ext cx="1528373" cy="1436416"/>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O" sz="1500" kern="1200" dirty="0"/>
            <a:t>HACER</a:t>
          </a:r>
        </a:p>
      </dsp:txBody>
      <dsp:txXfrm rot="10800000">
        <a:off x="4057621" y="2268363"/>
        <a:ext cx="1080723" cy="1015699"/>
      </dsp:txXfrm>
    </dsp:sp>
    <dsp:sp modelId="{85255D13-BD07-41DE-9454-2248DF71383B}">
      <dsp:nvSpPr>
        <dsp:cNvPr id="0" name=""/>
        <dsp:cNvSpPr/>
      </dsp:nvSpPr>
      <dsp:spPr>
        <a:xfrm rot="16200000">
          <a:off x="2571143" y="2216363"/>
          <a:ext cx="1461793" cy="1522522"/>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CO" sz="1500" kern="1200" dirty="0"/>
            <a:t>VERIFICAR </a:t>
          </a:r>
        </a:p>
      </dsp:txBody>
      <dsp:txXfrm rot="5400000">
        <a:off x="2986715" y="2246728"/>
        <a:ext cx="1076586" cy="1033644"/>
      </dsp:txXfrm>
    </dsp:sp>
    <dsp:sp modelId="{A8B62E94-D523-4DD1-AA7B-58CDC753CA66}">
      <dsp:nvSpPr>
        <dsp:cNvPr id="0" name=""/>
        <dsp:cNvSpPr/>
      </dsp:nvSpPr>
      <dsp:spPr>
        <a:xfrm>
          <a:off x="3800883" y="1807948"/>
          <a:ext cx="655847" cy="57030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02BCB-5E36-475E-ACE3-FACC74A4FAF6}">
      <dsp:nvSpPr>
        <dsp:cNvPr id="0" name=""/>
        <dsp:cNvSpPr/>
      </dsp:nvSpPr>
      <dsp:spPr>
        <a:xfrm rot="10800000">
          <a:off x="3800883" y="2027295"/>
          <a:ext cx="655847" cy="570301"/>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1573-BE93-44D3-8D28-FDA73DC98AC4}">
      <dsp:nvSpPr>
        <dsp:cNvPr id="0" name=""/>
        <dsp:cNvSpPr/>
      </dsp:nvSpPr>
      <dsp:spPr>
        <a:xfrm>
          <a:off x="513317" y="1205691"/>
          <a:ext cx="2727523" cy="2159994"/>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CO" sz="2800" b="1" kern="1200" dirty="0">
              <a:effectLst>
                <a:outerShdw blurRad="38100" dist="38100" dir="2700000" algn="tl">
                  <a:srgbClr val="000000">
                    <a:alpha val="43137"/>
                  </a:srgbClr>
                </a:outerShdw>
              </a:effectLst>
            </a:rPr>
            <a:t>APLICACIÓN DE BATERIA DE RIESGO PSICOSOCIAL </a:t>
          </a:r>
        </a:p>
      </dsp:txBody>
      <dsp:txXfrm>
        <a:off x="576581" y="1268955"/>
        <a:ext cx="2600995" cy="2033466"/>
      </dsp:txXfrm>
    </dsp:sp>
    <dsp:sp modelId="{FF4D240D-7DC4-4F11-9F5A-35828B9E1057}">
      <dsp:nvSpPr>
        <dsp:cNvPr id="0" name=""/>
        <dsp:cNvSpPr/>
      </dsp:nvSpPr>
      <dsp:spPr>
        <a:xfrm rot="18674819">
          <a:off x="2878474" y="1458765"/>
          <a:ext cx="2127225" cy="54438"/>
        </a:xfrm>
        <a:custGeom>
          <a:avLst/>
          <a:gdLst/>
          <a:ahLst/>
          <a:cxnLst/>
          <a:rect l="0" t="0" r="0" b="0"/>
          <a:pathLst>
            <a:path>
              <a:moveTo>
                <a:pt x="0" y="27219"/>
              </a:moveTo>
              <a:lnTo>
                <a:pt x="2127225" y="27219"/>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3888906" y="1432804"/>
        <a:ext cx="106361" cy="106361"/>
      </dsp:txXfrm>
    </dsp:sp>
    <dsp:sp modelId="{4636F6CC-A63E-4BA2-A879-6CCDF7840DA6}">
      <dsp:nvSpPr>
        <dsp:cNvPr id="0" name=""/>
        <dsp:cNvSpPr/>
      </dsp:nvSpPr>
      <dsp:spPr>
        <a:xfrm>
          <a:off x="4643333" y="4401"/>
          <a:ext cx="2727523" cy="1363761"/>
        </a:xfrm>
        <a:prstGeom prst="roundRect">
          <a:avLst>
            <a:gd name="adj" fmla="val 10000"/>
          </a:avLst>
        </a:prstGeom>
        <a:solidFill>
          <a:schemeClr val="accent5">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a:effectLst>
                <a:outerShdw blurRad="38100" dist="38100" dir="2700000" algn="tl">
                  <a:srgbClr val="000000">
                    <a:alpha val="43137"/>
                  </a:srgbClr>
                </a:outerShdw>
              </a:effectLst>
            </a:rPr>
            <a:t>SOCIALIZACIÓN DE  LOS RESULTADOS DE LA BATERIA DE RIESGO PSICOSOCIAL </a:t>
          </a:r>
        </a:p>
      </dsp:txBody>
      <dsp:txXfrm>
        <a:off x="4683276" y="44344"/>
        <a:ext cx="2647637" cy="1283875"/>
      </dsp:txXfrm>
    </dsp:sp>
    <dsp:sp modelId="{8345392C-789C-4C3E-A62D-6EEDEEF70ADF}">
      <dsp:nvSpPr>
        <dsp:cNvPr id="0" name=""/>
        <dsp:cNvSpPr/>
      </dsp:nvSpPr>
      <dsp:spPr>
        <a:xfrm>
          <a:off x="3240841" y="2258469"/>
          <a:ext cx="2218513" cy="54438"/>
        </a:xfrm>
        <a:custGeom>
          <a:avLst/>
          <a:gdLst/>
          <a:ahLst/>
          <a:cxnLst/>
          <a:rect l="0" t="0" r="0" b="0"/>
          <a:pathLst>
            <a:path>
              <a:moveTo>
                <a:pt x="0" y="27219"/>
              </a:moveTo>
              <a:lnTo>
                <a:pt x="2218513" y="27219"/>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4294634" y="2230225"/>
        <a:ext cx="110925" cy="110925"/>
      </dsp:txXfrm>
    </dsp:sp>
    <dsp:sp modelId="{B446E34B-ED9F-40A9-8DA9-00FCF5E6FBCF}">
      <dsp:nvSpPr>
        <dsp:cNvPr id="0" name=""/>
        <dsp:cNvSpPr/>
      </dsp:nvSpPr>
      <dsp:spPr>
        <a:xfrm>
          <a:off x="5459354" y="1603807"/>
          <a:ext cx="2727523" cy="1363761"/>
        </a:xfrm>
        <a:prstGeom prst="roundRect">
          <a:avLst>
            <a:gd name="adj" fmla="val 10000"/>
          </a:avLst>
        </a:prstGeom>
        <a:solidFill>
          <a:schemeClr val="accent5">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a:effectLst>
                <a:outerShdw blurRad="38100" dist="38100" dir="2700000" algn="tl">
                  <a:srgbClr val="000000">
                    <a:alpha val="43137"/>
                  </a:srgbClr>
                </a:outerShdw>
              </a:effectLst>
            </a:rPr>
            <a:t>PLAN</a:t>
          </a:r>
          <a:r>
            <a:rPr lang="es-CO" sz="1800" b="1" kern="1200" baseline="0" dirty="0">
              <a:effectLst>
                <a:outerShdw blurRad="38100" dist="38100" dir="2700000" algn="tl">
                  <a:srgbClr val="000000">
                    <a:alpha val="43137"/>
                  </a:srgbClr>
                </a:outerShdw>
              </a:effectLst>
            </a:rPr>
            <a:t> DE ACCIÓN PARA MEJORAR O FORTALECER LAS DIMENSIONES DE LOS RESULTADOS</a:t>
          </a:r>
          <a:endParaRPr lang="es-CO" sz="1800" b="1" kern="1200" dirty="0">
            <a:effectLst>
              <a:outerShdw blurRad="38100" dist="38100" dir="2700000" algn="tl">
                <a:srgbClr val="000000">
                  <a:alpha val="43137"/>
                </a:srgbClr>
              </a:outerShdw>
            </a:effectLst>
          </a:endParaRPr>
        </a:p>
      </dsp:txBody>
      <dsp:txXfrm>
        <a:off x="5499297" y="1643750"/>
        <a:ext cx="2647637" cy="1283875"/>
      </dsp:txXfrm>
    </dsp:sp>
    <dsp:sp modelId="{2C17F862-1B5F-4BF9-8E1D-D55D43773738}">
      <dsp:nvSpPr>
        <dsp:cNvPr id="0" name=""/>
        <dsp:cNvSpPr/>
      </dsp:nvSpPr>
      <dsp:spPr>
        <a:xfrm rot="2929131">
          <a:off x="2893378" y="3024112"/>
          <a:ext cx="2034576" cy="54438"/>
        </a:xfrm>
        <a:custGeom>
          <a:avLst/>
          <a:gdLst/>
          <a:ahLst/>
          <a:cxnLst/>
          <a:rect l="0" t="0" r="0" b="0"/>
          <a:pathLst>
            <a:path>
              <a:moveTo>
                <a:pt x="0" y="27219"/>
              </a:moveTo>
              <a:lnTo>
                <a:pt x="2034576" y="27219"/>
              </a:lnTo>
            </a:path>
          </a:pathLst>
        </a:custGeom>
        <a:noFill/>
        <a:ln w="25400" cap="flat" cmpd="sng" algn="ctr">
          <a:solidFill>
            <a:schemeClr val="accent5">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3859801" y="3000467"/>
        <a:ext cx="101728" cy="101728"/>
      </dsp:txXfrm>
    </dsp:sp>
    <dsp:sp modelId="{973A6AAF-C233-444D-B237-BC8BE7113AA4}">
      <dsp:nvSpPr>
        <dsp:cNvPr id="0" name=""/>
        <dsp:cNvSpPr/>
      </dsp:nvSpPr>
      <dsp:spPr>
        <a:xfrm>
          <a:off x="4580491" y="3135094"/>
          <a:ext cx="2727523" cy="1363761"/>
        </a:xfrm>
        <a:prstGeom prst="roundRect">
          <a:avLst>
            <a:gd name="adj" fmla="val 10000"/>
          </a:avLst>
        </a:prstGeom>
        <a:solidFill>
          <a:schemeClr val="accent5">
            <a:alpha val="7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1" kern="1200" dirty="0">
              <a:effectLst>
                <a:outerShdw blurRad="38100" dist="38100" dir="2700000" algn="tl">
                  <a:srgbClr val="000000">
                    <a:alpha val="43137"/>
                  </a:srgbClr>
                </a:outerShdw>
              </a:effectLst>
            </a:rPr>
            <a:t>DOCUMENTAR EL PROGRAMA DE VIGILANCIA EPIDEMIOLOGICA EN SALUD MENTAL </a:t>
          </a:r>
        </a:p>
      </dsp:txBody>
      <dsp:txXfrm>
        <a:off x="4620434" y="3175037"/>
        <a:ext cx="2647637" cy="128387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3B6FB-45C9-4CCA-B8EC-70EA9C240E58}" type="datetimeFigureOut">
              <a:rPr lang="es-CO" smtClean="0"/>
              <a:t>28/08/2023</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71AC-1C36-4F50-9F4F-D75D02C1C476}" type="slidenum">
              <a:rPr lang="es-CO" smtClean="0"/>
              <a:t>‹Nº›</a:t>
            </a:fld>
            <a:endParaRPr lang="es-CO"/>
          </a:p>
        </p:txBody>
      </p:sp>
    </p:spTree>
    <p:extLst>
      <p:ext uri="{BB962C8B-B14F-4D97-AF65-F5344CB8AC3E}">
        <p14:creationId xmlns:p14="http://schemas.microsoft.com/office/powerpoint/2010/main" val="218350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4580D2-1B0D-46AF-9C92-E878766DAE15}" type="datetimeFigureOut">
              <a:rPr lang="es-CO" smtClean="0"/>
              <a:pPr/>
              <a:t>28/08/2023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A214A1A-783B-4908-8B94-DE3AFBCF9E92}"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580D2-1B0D-46AF-9C92-E878766DAE15}" type="datetimeFigureOut">
              <a:rPr lang="es-CO" smtClean="0"/>
              <a:pPr/>
              <a:t>28/08/2023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14A1A-783B-4908-8B94-DE3AFBCF9E92}"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260648"/>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620688"/>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1.jpg"/>
          <p:cNvPicPr>
            <a:picLocks noChangeAspect="1"/>
          </p:cNvPicPr>
          <p:nvPr/>
        </p:nvPicPr>
        <p:blipFill>
          <a:blip r:embed="rId2" cstate="print"/>
          <a:stretch>
            <a:fillRect/>
          </a:stretch>
        </p:blipFill>
        <p:spPr>
          <a:xfrm>
            <a:off x="-36512" y="0"/>
            <a:ext cx="9180512" cy="6930162"/>
          </a:xfrm>
          <a:prstGeom prst="rect">
            <a:avLst/>
          </a:prstGeom>
        </p:spPr>
      </p:pic>
      <p:sp>
        <p:nvSpPr>
          <p:cNvPr id="10" name="CuadroTexto 9">
            <a:extLst>
              <a:ext uri="{FF2B5EF4-FFF2-40B4-BE49-F238E27FC236}">
                <a16:creationId xmlns:a16="http://schemas.microsoft.com/office/drawing/2014/main" id="{9A725428-CD70-4CA5-8579-DABB7065AB6E}"/>
              </a:ext>
            </a:extLst>
          </p:cNvPr>
          <p:cNvSpPr txBox="1"/>
          <p:nvPr/>
        </p:nvSpPr>
        <p:spPr>
          <a:xfrm>
            <a:off x="1057118" y="1442393"/>
            <a:ext cx="6400800" cy="4401205"/>
          </a:xfrm>
          <a:prstGeom prst="rect">
            <a:avLst/>
          </a:prstGeom>
          <a:noFill/>
        </p:spPr>
        <p:txBody>
          <a:bodyPr wrap="square">
            <a:spAutoFit/>
          </a:bodyPr>
          <a:lstStyle/>
          <a:p>
            <a:pPr algn="ctr"/>
            <a:r>
              <a:rPr lang="es-CO" sz="40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p>
          <a:p>
            <a:pPr algn="ctr"/>
            <a:endParaRPr lang="es-CO" sz="4000" b="1" dirty="0">
              <a:solidFill>
                <a:schemeClr val="bg1">
                  <a:lumMod val="50000"/>
                </a:schemeClr>
              </a:solidFill>
              <a:effectLst>
                <a:outerShdw blurRad="38100" dist="38100" dir="2700000" algn="tl">
                  <a:srgbClr val="000000">
                    <a:alpha val="43137"/>
                  </a:srgbClr>
                </a:outerShdw>
              </a:effectLst>
            </a:endParaRPr>
          </a:p>
          <a:p>
            <a:pPr algn="ctr"/>
            <a:r>
              <a:rPr lang="es-CO" sz="4000" b="1" dirty="0">
                <a:solidFill>
                  <a:schemeClr val="bg1">
                    <a:lumMod val="50000"/>
                  </a:schemeClr>
                </a:solidFill>
                <a:effectLst>
                  <a:outerShdw blurRad="38100" dist="38100" dir="2700000" algn="tl">
                    <a:srgbClr val="000000">
                      <a:alpha val="43137"/>
                    </a:srgbClr>
                  </a:outerShdw>
                </a:effectLst>
              </a:rPr>
              <a:t>INFORME DE GESTIÓN </a:t>
            </a:r>
            <a:r>
              <a:rPr lang="es-CO" sz="4000" b="1">
                <a:solidFill>
                  <a:schemeClr val="bg1">
                    <a:lumMod val="50000"/>
                  </a:schemeClr>
                </a:solidFill>
                <a:effectLst>
                  <a:outerShdw blurRad="38100" dist="38100" dir="2700000" algn="tl">
                    <a:srgbClr val="000000">
                      <a:alpha val="43137"/>
                    </a:srgbClr>
                  </a:outerShdw>
                </a:effectLst>
              </a:rPr>
              <a:t>VIGENCIA </a:t>
            </a:r>
            <a:r>
              <a:rPr lang="es-CO" sz="4000" b="1" smtClean="0">
                <a:solidFill>
                  <a:schemeClr val="bg1">
                    <a:lumMod val="50000"/>
                  </a:schemeClr>
                </a:solidFill>
                <a:effectLst>
                  <a:outerShdw blurRad="38100" dist="38100" dir="2700000" algn="tl">
                    <a:srgbClr val="000000">
                      <a:alpha val="43137"/>
                    </a:srgbClr>
                  </a:outerShdw>
                </a:effectLst>
              </a:rPr>
              <a:t>2020 - 2021</a:t>
            </a:r>
            <a:endParaRPr lang="es-CO" sz="4000" dirty="0"/>
          </a:p>
        </p:txBody>
      </p:sp>
      <p:pic>
        <p:nvPicPr>
          <p:cNvPr id="11" name="Imagen 10">
            <a:extLst>
              <a:ext uri="{FF2B5EF4-FFF2-40B4-BE49-F238E27FC236}">
                <a16:creationId xmlns:a16="http://schemas.microsoft.com/office/drawing/2014/main" id="{6D290349-4D16-4DB4-A44D-36DDE3438D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98793"/>
            <a:ext cx="1562100" cy="1207135"/>
          </a:xfrm>
          <a:prstGeom prst="rect">
            <a:avLst/>
          </a:prstGeom>
        </p:spPr>
      </p:pic>
      <p:pic>
        <p:nvPicPr>
          <p:cNvPr id="12" name="Picture 2">
            <a:extLst>
              <a:ext uri="{FF2B5EF4-FFF2-40B4-BE49-F238E27FC236}">
                <a16:creationId xmlns:a16="http://schemas.microsoft.com/office/drawing/2014/main" id="{075677B6-BA2D-42BB-91D0-6FB18D29C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1.jpg"/>
          <p:cNvPicPr>
            <a:picLocks noChangeAspect="1"/>
          </p:cNvPicPr>
          <p:nvPr/>
        </p:nvPicPr>
        <p:blipFill>
          <a:blip r:embed="rId2" cstate="print"/>
          <a:stretch>
            <a:fillRect/>
          </a:stretch>
        </p:blipFill>
        <p:spPr>
          <a:xfrm>
            <a:off x="-36512" y="0"/>
            <a:ext cx="9180512" cy="6930162"/>
          </a:xfrm>
          <a:prstGeom prst="rect">
            <a:avLst/>
          </a:prstGeom>
        </p:spPr>
      </p:pic>
      <p:sp>
        <p:nvSpPr>
          <p:cNvPr id="3" name="CuadroTexto 2">
            <a:extLst>
              <a:ext uri="{FF2B5EF4-FFF2-40B4-BE49-F238E27FC236}">
                <a16:creationId xmlns:a16="http://schemas.microsoft.com/office/drawing/2014/main" id="{9A725428-CD70-4CA5-8579-DABB7065AB6E}"/>
              </a:ext>
            </a:extLst>
          </p:cNvPr>
          <p:cNvSpPr txBox="1"/>
          <p:nvPr/>
        </p:nvSpPr>
        <p:spPr>
          <a:xfrm>
            <a:off x="1353344" y="1700808"/>
            <a:ext cx="6400800" cy="2862322"/>
          </a:xfrm>
          <a:prstGeom prst="rect">
            <a:avLst/>
          </a:prstGeom>
          <a:noFill/>
        </p:spPr>
        <p:txBody>
          <a:bodyPr wrap="square">
            <a:spAutoFit/>
          </a:bodyPr>
          <a:lstStyle/>
          <a:p>
            <a:pPr algn="ctr"/>
            <a:r>
              <a:rPr lang="es-CO" sz="6000" b="1" dirty="0">
                <a:solidFill>
                  <a:schemeClr val="bg1">
                    <a:lumMod val="50000"/>
                  </a:schemeClr>
                </a:solidFill>
                <a:effectLst>
                  <a:outerShdw blurRad="38100" dist="38100" dir="2700000" algn="tl">
                    <a:srgbClr val="000000">
                      <a:alpha val="43137"/>
                    </a:srgbClr>
                  </a:outerShdw>
                </a:effectLst>
              </a:rPr>
              <a:t>INFORME FINANCIERO Y ADMINISTRATIVO</a:t>
            </a:r>
            <a:endParaRPr lang="es-CO" sz="6000" dirty="0"/>
          </a:p>
        </p:txBody>
      </p:sp>
    </p:spTree>
    <p:extLst>
      <p:ext uri="{BB962C8B-B14F-4D97-AF65-F5344CB8AC3E}">
        <p14:creationId xmlns:p14="http://schemas.microsoft.com/office/powerpoint/2010/main" val="186486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4" name="CuadroTexto 3">
            <a:extLst>
              <a:ext uri="{FF2B5EF4-FFF2-40B4-BE49-F238E27FC236}">
                <a16:creationId xmlns:a16="http://schemas.microsoft.com/office/drawing/2014/main" id="{B76FB468-997A-4D1C-9B5E-67CB8478DFCD}"/>
              </a:ext>
            </a:extLst>
          </p:cNvPr>
          <p:cNvSpPr txBox="1"/>
          <p:nvPr/>
        </p:nvSpPr>
        <p:spPr>
          <a:xfrm>
            <a:off x="323528" y="764704"/>
            <a:ext cx="6480720" cy="523220"/>
          </a:xfrm>
          <a:prstGeom prst="rect">
            <a:avLst/>
          </a:prstGeom>
          <a:noFill/>
        </p:spPr>
        <p:txBody>
          <a:bodyPr wrap="square">
            <a:spAutoFit/>
          </a:bodyPr>
          <a:lstStyle/>
          <a:p>
            <a:pPr algn="ctr"/>
            <a:r>
              <a:rPr lang="es-CO" sz="2800" dirty="0"/>
              <a:t>PRESUPUESTO INGRESOS EJECUTADO 2020</a:t>
            </a:r>
          </a:p>
        </p:txBody>
      </p:sp>
      <p:graphicFrame>
        <p:nvGraphicFramePr>
          <p:cNvPr id="5" name="Tabla 4">
            <a:extLst>
              <a:ext uri="{FF2B5EF4-FFF2-40B4-BE49-F238E27FC236}">
                <a16:creationId xmlns:a16="http://schemas.microsoft.com/office/drawing/2014/main" id="{11EE2B85-0C6F-4344-8296-DCA9A556EB43}"/>
              </a:ext>
            </a:extLst>
          </p:cNvPr>
          <p:cNvGraphicFramePr>
            <a:graphicFrameLocks noGrp="1"/>
          </p:cNvGraphicFramePr>
          <p:nvPr>
            <p:extLst>
              <p:ext uri="{D42A27DB-BD31-4B8C-83A1-F6EECF244321}">
                <p14:modId xmlns:p14="http://schemas.microsoft.com/office/powerpoint/2010/main" val="3417306593"/>
              </p:ext>
            </p:extLst>
          </p:nvPr>
        </p:nvGraphicFramePr>
        <p:xfrm>
          <a:off x="179512" y="1494463"/>
          <a:ext cx="8496944" cy="842010"/>
        </p:xfrm>
        <a:graphic>
          <a:graphicData uri="http://schemas.openxmlformats.org/drawingml/2006/table">
            <a:tbl>
              <a:tblPr/>
              <a:tblGrid>
                <a:gridCol w="2696403">
                  <a:extLst>
                    <a:ext uri="{9D8B030D-6E8A-4147-A177-3AD203B41FA5}">
                      <a16:colId xmlns:a16="http://schemas.microsoft.com/office/drawing/2014/main" val="4266166165"/>
                    </a:ext>
                  </a:extLst>
                </a:gridCol>
                <a:gridCol w="2106565">
                  <a:extLst>
                    <a:ext uri="{9D8B030D-6E8A-4147-A177-3AD203B41FA5}">
                      <a16:colId xmlns:a16="http://schemas.microsoft.com/office/drawing/2014/main" val="744752667"/>
                    </a:ext>
                  </a:extLst>
                </a:gridCol>
                <a:gridCol w="2325824">
                  <a:extLst>
                    <a:ext uri="{9D8B030D-6E8A-4147-A177-3AD203B41FA5}">
                      <a16:colId xmlns:a16="http://schemas.microsoft.com/office/drawing/2014/main" val="1362139837"/>
                    </a:ext>
                  </a:extLst>
                </a:gridCol>
                <a:gridCol w="1368152">
                  <a:extLst>
                    <a:ext uri="{9D8B030D-6E8A-4147-A177-3AD203B41FA5}">
                      <a16:colId xmlns:a16="http://schemas.microsoft.com/office/drawing/2014/main" val="2224588681"/>
                    </a:ext>
                  </a:extLst>
                </a:gridCol>
              </a:tblGrid>
              <a:tr h="390525">
                <a:tc>
                  <a:txBody>
                    <a:bodyPr/>
                    <a:lstStyle/>
                    <a:p>
                      <a:pPr algn="ctr" fontAlgn="ctr"/>
                      <a:r>
                        <a:rPr lang="es-CO" sz="1800" b="1" i="0" u="none" strike="noStrike" dirty="0">
                          <a:solidFill>
                            <a:srgbClr val="000000"/>
                          </a:solidFill>
                          <a:effectLst/>
                          <a:latin typeface="Calibri" panose="020F0502020204030204" pitchFamily="34" charset="0"/>
                        </a:rPr>
                        <a:t>DESCRIPCIÓN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Calibri" panose="020F0502020204030204" pitchFamily="34" charset="0"/>
                        </a:rPr>
                        <a:t>PRESUPUESTO FINAL 2020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Calibri" panose="020F0502020204030204" pitchFamily="34" charset="0"/>
                        </a:rPr>
                        <a:t>TOTAL RECAUDO 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Calibri" panose="020F0502020204030204" pitchFamily="34" charset="0"/>
                        </a:rPr>
                        <a:t>% DE EJECUCIÓN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15378920"/>
                  </a:ext>
                </a:extLst>
              </a:tr>
              <a:tr h="190500">
                <a:tc>
                  <a:txBody>
                    <a:bodyPr/>
                    <a:lstStyle/>
                    <a:p>
                      <a:pPr algn="l" fontAlgn="b"/>
                      <a:r>
                        <a:rPr lang="es-CO" sz="1800" b="1" i="0" u="none" strike="noStrike" dirty="0">
                          <a:solidFill>
                            <a:srgbClr val="000000"/>
                          </a:solidFill>
                          <a:effectLst/>
                          <a:latin typeface="Calibri" panose="020F0502020204030204" pitchFamily="34" charset="0"/>
                        </a:rPr>
                        <a:t>INGRESOS TOTAL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b="1" i="0" u="none" strike="noStrike">
                          <a:solidFill>
                            <a:srgbClr val="000000"/>
                          </a:solidFill>
                          <a:effectLst/>
                          <a:latin typeface="Calibri" panose="020F0502020204030204" pitchFamily="34" charset="0"/>
                        </a:rPr>
                        <a:t>8.404.192.475,37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800" b="1" i="0" u="none" strike="noStrike">
                          <a:solidFill>
                            <a:srgbClr val="000000"/>
                          </a:solidFill>
                          <a:effectLst/>
                          <a:latin typeface="Calibri" panose="020F0502020204030204" pitchFamily="34" charset="0"/>
                        </a:rPr>
                        <a:t>8.111.111.891,99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800" b="1" i="0" u="none" strike="noStrike" dirty="0">
                          <a:solidFill>
                            <a:srgbClr val="000000"/>
                          </a:solidFill>
                          <a:effectLst/>
                          <a:latin typeface="Calibri" panose="020F0502020204030204" pitchFamily="34" charset="0"/>
                        </a:rPr>
                        <a:t>96,51%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69660"/>
                  </a:ext>
                </a:extLst>
              </a:tr>
            </a:tbl>
          </a:graphicData>
        </a:graphic>
      </p:graphicFrame>
      <p:graphicFrame>
        <p:nvGraphicFramePr>
          <p:cNvPr id="7" name="Gráfico 6">
            <a:extLst>
              <a:ext uri="{FF2B5EF4-FFF2-40B4-BE49-F238E27FC236}">
                <a16:creationId xmlns:a16="http://schemas.microsoft.com/office/drawing/2014/main" id="{F9CC68BA-91B8-4740-85BF-44AADC14EE8F}"/>
              </a:ext>
            </a:extLst>
          </p:cNvPr>
          <p:cNvGraphicFramePr>
            <a:graphicFrameLocks/>
          </p:cNvGraphicFramePr>
          <p:nvPr>
            <p:extLst>
              <p:ext uri="{D42A27DB-BD31-4B8C-83A1-F6EECF244321}">
                <p14:modId xmlns:p14="http://schemas.microsoft.com/office/powerpoint/2010/main" val="812956652"/>
              </p:ext>
            </p:extLst>
          </p:nvPr>
        </p:nvGraphicFramePr>
        <p:xfrm>
          <a:off x="1403648" y="2391928"/>
          <a:ext cx="7128792" cy="3269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34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4" name="CuadroTexto 3">
            <a:extLst>
              <a:ext uri="{FF2B5EF4-FFF2-40B4-BE49-F238E27FC236}">
                <a16:creationId xmlns:a16="http://schemas.microsoft.com/office/drawing/2014/main" id="{B76FB468-997A-4D1C-9B5E-67CB8478DFCD}"/>
              </a:ext>
            </a:extLst>
          </p:cNvPr>
          <p:cNvSpPr txBox="1"/>
          <p:nvPr/>
        </p:nvSpPr>
        <p:spPr>
          <a:xfrm>
            <a:off x="323528" y="764704"/>
            <a:ext cx="6480720" cy="523220"/>
          </a:xfrm>
          <a:prstGeom prst="rect">
            <a:avLst/>
          </a:prstGeom>
          <a:noFill/>
        </p:spPr>
        <p:txBody>
          <a:bodyPr wrap="square">
            <a:spAutoFit/>
          </a:bodyPr>
          <a:lstStyle/>
          <a:p>
            <a:pPr algn="ctr"/>
            <a:r>
              <a:rPr lang="es-CO" sz="2800" dirty="0"/>
              <a:t>PRESUPUESTO INGRESOS EJECUTADO 2020</a:t>
            </a:r>
          </a:p>
        </p:txBody>
      </p:sp>
      <p:graphicFrame>
        <p:nvGraphicFramePr>
          <p:cNvPr id="3" name="Tabla 2">
            <a:extLst>
              <a:ext uri="{FF2B5EF4-FFF2-40B4-BE49-F238E27FC236}">
                <a16:creationId xmlns:a16="http://schemas.microsoft.com/office/drawing/2014/main" id="{95B39DBE-951C-4AD9-8FB4-C781AAAE0147}"/>
              </a:ext>
            </a:extLst>
          </p:cNvPr>
          <p:cNvGraphicFramePr>
            <a:graphicFrameLocks noGrp="1"/>
          </p:cNvGraphicFramePr>
          <p:nvPr>
            <p:extLst>
              <p:ext uri="{D42A27DB-BD31-4B8C-83A1-F6EECF244321}">
                <p14:modId xmlns:p14="http://schemas.microsoft.com/office/powerpoint/2010/main" val="2611327301"/>
              </p:ext>
            </p:extLst>
          </p:nvPr>
        </p:nvGraphicFramePr>
        <p:xfrm>
          <a:off x="755576" y="1382903"/>
          <a:ext cx="7560840" cy="1703070"/>
        </p:xfrm>
        <a:graphic>
          <a:graphicData uri="http://schemas.openxmlformats.org/drawingml/2006/table">
            <a:tbl>
              <a:tblPr/>
              <a:tblGrid>
                <a:gridCol w="4464496">
                  <a:extLst>
                    <a:ext uri="{9D8B030D-6E8A-4147-A177-3AD203B41FA5}">
                      <a16:colId xmlns:a16="http://schemas.microsoft.com/office/drawing/2014/main" val="644223249"/>
                    </a:ext>
                  </a:extLst>
                </a:gridCol>
                <a:gridCol w="3096344">
                  <a:extLst>
                    <a:ext uri="{9D8B030D-6E8A-4147-A177-3AD203B41FA5}">
                      <a16:colId xmlns:a16="http://schemas.microsoft.com/office/drawing/2014/main" val="3409489125"/>
                    </a:ext>
                  </a:extLst>
                </a:gridCol>
              </a:tblGrid>
              <a:tr h="190500">
                <a:tc>
                  <a:txBody>
                    <a:bodyPr/>
                    <a:lstStyle/>
                    <a:p>
                      <a:pPr algn="ctr" fontAlgn="b"/>
                      <a:r>
                        <a:rPr lang="es-CO" sz="1800" b="0" i="0" u="none" strike="noStrike" dirty="0">
                          <a:solidFill>
                            <a:srgbClr val="000000"/>
                          </a:solidFill>
                          <a:effectLst/>
                          <a:latin typeface="Calibri" panose="020F0502020204030204" pitchFamily="34" charset="0"/>
                        </a:rPr>
                        <a:t>TIPO DE INGRESO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800" b="0" i="0" u="none" strike="noStrike" dirty="0">
                          <a:solidFill>
                            <a:srgbClr val="000000"/>
                          </a:solidFill>
                          <a:effectLst/>
                          <a:latin typeface="Calibri" panose="020F0502020204030204" pitchFamily="34" charset="0"/>
                        </a:rPr>
                        <a:t>VALOR POR TIPO DE INGRESOS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35386885"/>
                  </a:ext>
                </a:extLst>
              </a:tr>
              <a:tr h="190500">
                <a:tc>
                  <a:txBody>
                    <a:bodyPr/>
                    <a:lstStyle/>
                    <a:p>
                      <a:pPr algn="l" fontAlgn="b"/>
                      <a:r>
                        <a:rPr lang="es-CO" sz="1800" b="0" i="0" u="none" strike="noStrike" dirty="0">
                          <a:solidFill>
                            <a:srgbClr val="000000"/>
                          </a:solidFill>
                          <a:effectLst/>
                          <a:latin typeface="Calibri" panose="020F0502020204030204" pitchFamily="34" charset="0"/>
                        </a:rPr>
                        <a:t>Transferencias alcaldía para funcionamiento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alibri" panose="020F0502020204030204" pitchFamily="34" charset="0"/>
                        </a:rPr>
                        <a:t>224.033.928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641772"/>
                  </a:ext>
                </a:extLst>
              </a:tr>
              <a:tr h="190500">
                <a:tc>
                  <a:txBody>
                    <a:bodyPr/>
                    <a:lstStyle/>
                    <a:p>
                      <a:pPr algn="l" fontAlgn="b"/>
                      <a:r>
                        <a:rPr lang="es-CO" sz="1800" b="0" i="0" u="none" strike="noStrike" dirty="0">
                          <a:solidFill>
                            <a:srgbClr val="000000"/>
                          </a:solidFill>
                          <a:effectLst/>
                          <a:latin typeface="Calibri" panose="020F0502020204030204" pitchFamily="34" charset="0"/>
                        </a:rPr>
                        <a:t>Transferencias empresas para funcionamiento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224.033.928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904980"/>
                  </a:ext>
                </a:extLst>
              </a:tr>
              <a:tr h="190500">
                <a:tc>
                  <a:txBody>
                    <a:bodyPr/>
                    <a:lstStyle/>
                    <a:p>
                      <a:pPr algn="l" fontAlgn="b"/>
                      <a:r>
                        <a:rPr lang="es-CO" sz="1800" b="0" i="0" u="none" strike="noStrike">
                          <a:solidFill>
                            <a:srgbClr val="000000"/>
                          </a:solidFill>
                          <a:effectLst/>
                          <a:latin typeface="Calibri" panose="020F0502020204030204" pitchFamily="34" charset="0"/>
                        </a:rPr>
                        <a:t>Transferencias alcaldia para pago de pensiones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2.441.489.556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269113"/>
                  </a:ext>
                </a:extLst>
              </a:tr>
              <a:tr h="190500">
                <a:tc>
                  <a:txBody>
                    <a:bodyPr/>
                    <a:lstStyle/>
                    <a:p>
                      <a:pPr algn="l" fontAlgn="b"/>
                      <a:r>
                        <a:rPr lang="es-CO" sz="1800" b="0" i="0" u="none" strike="noStrike">
                          <a:solidFill>
                            <a:srgbClr val="000000"/>
                          </a:solidFill>
                          <a:effectLst/>
                          <a:latin typeface="Calibri" panose="020F0502020204030204" pitchFamily="34" charset="0"/>
                        </a:rPr>
                        <a:t>Trasferencias empresas para pago de pensiones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4.749.207.155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265736"/>
                  </a:ext>
                </a:extLst>
              </a:tr>
              <a:tr h="190500">
                <a:tc>
                  <a:txBody>
                    <a:bodyPr/>
                    <a:lstStyle/>
                    <a:p>
                      <a:pPr algn="l" fontAlgn="b"/>
                      <a:r>
                        <a:rPr lang="es-CO" sz="1800" b="0" i="0" u="none" strike="noStrike">
                          <a:solidFill>
                            <a:srgbClr val="000000"/>
                          </a:solidFill>
                          <a:effectLst/>
                          <a:latin typeface="Calibri" panose="020F0502020204030204" pitchFamily="34" charset="0"/>
                        </a:rPr>
                        <a:t>Otros Recursos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alibri" panose="020F0502020204030204" pitchFamily="34" charset="0"/>
                        </a:rPr>
                        <a:t>472.347.325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643463"/>
                  </a:ext>
                </a:extLst>
              </a:tr>
            </a:tbl>
          </a:graphicData>
        </a:graphic>
      </p:graphicFrame>
      <p:graphicFrame>
        <p:nvGraphicFramePr>
          <p:cNvPr id="8" name="Gráfico 7">
            <a:extLst>
              <a:ext uri="{FF2B5EF4-FFF2-40B4-BE49-F238E27FC236}">
                <a16:creationId xmlns:a16="http://schemas.microsoft.com/office/drawing/2014/main" id="{FAF7D62E-4DDF-4806-B899-FFE5318AB738}"/>
              </a:ext>
            </a:extLst>
          </p:cNvPr>
          <p:cNvGraphicFramePr>
            <a:graphicFrameLocks/>
          </p:cNvGraphicFramePr>
          <p:nvPr>
            <p:extLst>
              <p:ext uri="{D42A27DB-BD31-4B8C-83A1-F6EECF244321}">
                <p14:modId xmlns:p14="http://schemas.microsoft.com/office/powerpoint/2010/main" val="289077108"/>
              </p:ext>
            </p:extLst>
          </p:nvPr>
        </p:nvGraphicFramePr>
        <p:xfrm>
          <a:off x="1578952" y="3180952"/>
          <a:ext cx="6737464" cy="3272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039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4" name="CuadroTexto 3">
            <a:extLst>
              <a:ext uri="{FF2B5EF4-FFF2-40B4-BE49-F238E27FC236}">
                <a16:creationId xmlns:a16="http://schemas.microsoft.com/office/drawing/2014/main" id="{8CEC5425-DC58-48E6-8E52-183FC24723E4}"/>
              </a:ext>
            </a:extLst>
          </p:cNvPr>
          <p:cNvSpPr txBox="1"/>
          <p:nvPr/>
        </p:nvSpPr>
        <p:spPr>
          <a:xfrm>
            <a:off x="467544" y="764704"/>
            <a:ext cx="6336704" cy="523220"/>
          </a:xfrm>
          <a:prstGeom prst="rect">
            <a:avLst/>
          </a:prstGeom>
          <a:noFill/>
        </p:spPr>
        <p:txBody>
          <a:bodyPr wrap="square">
            <a:spAutoFit/>
          </a:bodyPr>
          <a:lstStyle/>
          <a:p>
            <a:pPr algn="ctr"/>
            <a:r>
              <a:rPr lang="es-CO" sz="2800" dirty="0"/>
              <a:t>PRESUPUESTO EGRESOS EJECUTADO 2020</a:t>
            </a:r>
          </a:p>
        </p:txBody>
      </p:sp>
      <p:graphicFrame>
        <p:nvGraphicFramePr>
          <p:cNvPr id="5" name="Tabla 4">
            <a:extLst>
              <a:ext uri="{FF2B5EF4-FFF2-40B4-BE49-F238E27FC236}">
                <a16:creationId xmlns:a16="http://schemas.microsoft.com/office/drawing/2014/main" id="{8ADF6A51-5E06-4043-88A6-76F8BE700ADE}"/>
              </a:ext>
            </a:extLst>
          </p:cNvPr>
          <p:cNvGraphicFramePr>
            <a:graphicFrameLocks noGrp="1"/>
          </p:cNvGraphicFramePr>
          <p:nvPr>
            <p:extLst>
              <p:ext uri="{D42A27DB-BD31-4B8C-83A1-F6EECF244321}">
                <p14:modId xmlns:p14="http://schemas.microsoft.com/office/powerpoint/2010/main" val="1196426598"/>
              </p:ext>
            </p:extLst>
          </p:nvPr>
        </p:nvGraphicFramePr>
        <p:xfrm>
          <a:off x="323528" y="1315882"/>
          <a:ext cx="8496945" cy="1115788"/>
        </p:xfrm>
        <a:graphic>
          <a:graphicData uri="http://schemas.openxmlformats.org/drawingml/2006/table">
            <a:tbl>
              <a:tblPr/>
              <a:tblGrid>
                <a:gridCol w="2081723">
                  <a:extLst>
                    <a:ext uri="{9D8B030D-6E8A-4147-A177-3AD203B41FA5}">
                      <a16:colId xmlns:a16="http://schemas.microsoft.com/office/drawing/2014/main" val="3536777301"/>
                    </a:ext>
                  </a:extLst>
                </a:gridCol>
                <a:gridCol w="1734701">
                  <a:extLst>
                    <a:ext uri="{9D8B030D-6E8A-4147-A177-3AD203B41FA5}">
                      <a16:colId xmlns:a16="http://schemas.microsoft.com/office/drawing/2014/main" val="3400343857"/>
                    </a:ext>
                  </a:extLst>
                </a:gridCol>
                <a:gridCol w="1584176">
                  <a:extLst>
                    <a:ext uri="{9D8B030D-6E8A-4147-A177-3AD203B41FA5}">
                      <a16:colId xmlns:a16="http://schemas.microsoft.com/office/drawing/2014/main" val="1618047888"/>
                    </a:ext>
                  </a:extLst>
                </a:gridCol>
                <a:gridCol w="1584176">
                  <a:extLst>
                    <a:ext uri="{9D8B030D-6E8A-4147-A177-3AD203B41FA5}">
                      <a16:colId xmlns:a16="http://schemas.microsoft.com/office/drawing/2014/main" val="2093485025"/>
                    </a:ext>
                  </a:extLst>
                </a:gridCol>
                <a:gridCol w="1512169">
                  <a:extLst>
                    <a:ext uri="{9D8B030D-6E8A-4147-A177-3AD203B41FA5}">
                      <a16:colId xmlns:a16="http://schemas.microsoft.com/office/drawing/2014/main" val="749066418"/>
                    </a:ext>
                  </a:extLst>
                </a:gridCol>
              </a:tblGrid>
              <a:tr h="397908">
                <a:tc>
                  <a:txBody>
                    <a:bodyPr/>
                    <a:lstStyle/>
                    <a:p>
                      <a:pPr algn="ctr" fontAlgn="ctr"/>
                      <a:r>
                        <a:rPr lang="es-CO" sz="1800" b="1" i="0" u="none" strike="noStrike" dirty="0">
                          <a:solidFill>
                            <a:srgbClr val="000000"/>
                          </a:solidFill>
                          <a:effectLst/>
                          <a:latin typeface="+mn-lt"/>
                        </a:rPr>
                        <a:t>DESCRIPCIÓN</a:t>
                      </a:r>
                    </a:p>
                  </a:txBody>
                  <a:tcPr marL="9254" marR="9254" marT="925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mn-lt"/>
                        </a:rPr>
                        <a:t>PRESUPUESTO FINAL </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mn-lt"/>
                        </a:rPr>
                        <a:t>COMPROMISOS</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mn-lt"/>
                        </a:rPr>
                        <a:t>OBLIGACIONES</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800" b="1" i="0" u="none" strike="noStrike" dirty="0">
                          <a:solidFill>
                            <a:srgbClr val="000000"/>
                          </a:solidFill>
                          <a:effectLst/>
                          <a:latin typeface="+mn-lt"/>
                        </a:rPr>
                        <a:t>PAGOS</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62582751"/>
                  </a:ext>
                </a:extLst>
              </a:tr>
              <a:tr h="194327">
                <a:tc>
                  <a:txBody>
                    <a:bodyPr/>
                    <a:lstStyle/>
                    <a:p>
                      <a:pPr algn="l" fontAlgn="b"/>
                      <a:r>
                        <a:rPr lang="es-CO" sz="1800" b="1" i="0" u="none" strike="noStrike" dirty="0">
                          <a:solidFill>
                            <a:srgbClr val="000000"/>
                          </a:solidFill>
                          <a:effectLst/>
                          <a:latin typeface="+mn-lt"/>
                        </a:rPr>
                        <a:t>PRESUPUESTO DE GASTOS 2020</a:t>
                      </a:r>
                    </a:p>
                  </a:txBody>
                  <a:tcPr marL="9254" marR="9254" marT="925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mn-lt"/>
                        </a:rPr>
                        <a:t>8.404.192.475,37</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mn-lt"/>
                        </a:rPr>
                        <a:t>7.844.249.757</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mn-lt"/>
                        </a:rPr>
                        <a:t>7.844.249.757</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mn-lt"/>
                        </a:rPr>
                        <a:t>7.844.249.757</a:t>
                      </a:r>
                    </a:p>
                  </a:txBody>
                  <a:tcPr marL="9254" marR="9254" marT="92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344337"/>
                  </a:ext>
                </a:extLst>
              </a:tr>
            </a:tbl>
          </a:graphicData>
        </a:graphic>
      </p:graphicFrame>
      <p:graphicFrame>
        <p:nvGraphicFramePr>
          <p:cNvPr id="6" name="Gráfico 5">
            <a:extLst>
              <a:ext uri="{FF2B5EF4-FFF2-40B4-BE49-F238E27FC236}">
                <a16:creationId xmlns:a16="http://schemas.microsoft.com/office/drawing/2014/main" id="{4D5CE739-6AB4-4BE9-8B5A-C3DE8CF66B62}"/>
              </a:ext>
            </a:extLst>
          </p:cNvPr>
          <p:cNvGraphicFramePr>
            <a:graphicFrameLocks/>
          </p:cNvGraphicFramePr>
          <p:nvPr>
            <p:extLst>
              <p:ext uri="{D42A27DB-BD31-4B8C-83A1-F6EECF244321}">
                <p14:modId xmlns:p14="http://schemas.microsoft.com/office/powerpoint/2010/main" val="3360827135"/>
              </p:ext>
            </p:extLst>
          </p:nvPr>
        </p:nvGraphicFramePr>
        <p:xfrm>
          <a:off x="1259632" y="2433942"/>
          <a:ext cx="7488832" cy="4019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844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4" name="CuadroTexto 3">
            <a:extLst>
              <a:ext uri="{FF2B5EF4-FFF2-40B4-BE49-F238E27FC236}">
                <a16:creationId xmlns:a16="http://schemas.microsoft.com/office/drawing/2014/main" id="{8CEC5425-DC58-48E6-8E52-183FC24723E4}"/>
              </a:ext>
            </a:extLst>
          </p:cNvPr>
          <p:cNvSpPr txBox="1"/>
          <p:nvPr/>
        </p:nvSpPr>
        <p:spPr>
          <a:xfrm>
            <a:off x="467544" y="764704"/>
            <a:ext cx="6336704" cy="523220"/>
          </a:xfrm>
          <a:prstGeom prst="rect">
            <a:avLst/>
          </a:prstGeom>
          <a:noFill/>
        </p:spPr>
        <p:txBody>
          <a:bodyPr wrap="square">
            <a:spAutoFit/>
          </a:bodyPr>
          <a:lstStyle/>
          <a:p>
            <a:pPr algn="ctr"/>
            <a:r>
              <a:rPr lang="es-CO" sz="2800" dirty="0"/>
              <a:t>PRESUPUESTO EGRESOS EJECUTADO 2020</a:t>
            </a:r>
          </a:p>
        </p:txBody>
      </p:sp>
      <p:graphicFrame>
        <p:nvGraphicFramePr>
          <p:cNvPr id="7" name="Gráfico 6">
            <a:extLst>
              <a:ext uri="{FF2B5EF4-FFF2-40B4-BE49-F238E27FC236}">
                <a16:creationId xmlns:a16="http://schemas.microsoft.com/office/drawing/2014/main" id="{D050EBC9-FCF7-4F56-BAD2-1517F510999B}"/>
              </a:ext>
            </a:extLst>
          </p:cNvPr>
          <p:cNvGraphicFramePr>
            <a:graphicFrameLocks/>
          </p:cNvGraphicFramePr>
          <p:nvPr>
            <p:extLst>
              <p:ext uri="{D42A27DB-BD31-4B8C-83A1-F6EECF244321}">
                <p14:modId xmlns:p14="http://schemas.microsoft.com/office/powerpoint/2010/main" val="3002588165"/>
              </p:ext>
            </p:extLst>
          </p:nvPr>
        </p:nvGraphicFramePr>
        <p:xfrm>
          <a:off x="1475656" y="2606452"/>
          <a:ext cx="6768752" cy="4251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a 7">
            <a:extLst>
              <a:ext uri="{FF2B5EF4-FFF2-40B4-BE49-F238E27FC236}">
                <a16:creationId xmlns:a16="http://schemas.microsoft.com/office/drawing/2014/main" id="{AF64C803-0279-404D-A9D0-96E7BB092C23}"/>
              </a:ext>
            </a:extLst>
          </p:cNvPr>
          <p:cNvGraphicFramePr>
            <a:graphicFrameLocks noGrp="1"/>
          </p:cNvGraphicFramePr>
          <p:nvPr>
            <p:extLst>
              <p:ext uri="{D42A27DB-BD31-4B8C-83A1-F6EECF244321}">
                <p14:modId xmlns:p14="http://schemas.microsoft.com/office/powerpoint/2010/main" val="814634528"/>
              </p:ext>
            </p:extLst>
          </p:nvPr>
        </p:nvGraphicFramePr>
        <p:xfrm>
          <a:off x="36239" y="1196752"/>
          <a:ext cx="8928249" cy="1409700"/>
        </p:xfrm>
        <a:graphic>
          <a:graphicData uri="http://schemas.openxmlformats.org/drawingml/2006/table">
            <a:tbl>
              <a:tblPr/>
              <a:tblGrid>
                <a:gridCol w="5399857">
                  <a:extLst>
                    <a:ext uri="{9D8B030D-6E8A-4147-A177-3AD203B41FA5}">
                      <a16:colId xmlns:a16="http://schemas.microsoft.com/office/drawing/2014/main" val="1732197870"/>
                    </a:ext>
                  </a:extLst>
                </a:gridCol>
                <a:gridCol w="1728192">
                  <a:extLst>
                    <a:ext uri="{9D8B030D-6E8A-4147-A177-3AD203B41FA5}">
                      <a16:colId xmlns:a16="http://schemas.microsoft.com/office/drawing/2014/main" val="3412751850"/>
                    </a:ext>
                  </a:extLst>
                </a:gridCol>
                <a:gridCol w="1800200">
                  <a:extLst>
                    <a:ext uri="{9D8B030D-6E8A-4147-A177-3AD203B41FA5}">
                      <a16:colId xmlns:a16="http://schemas.microsoft.com/office/drawing/2014/main" val="1535551664"/>
                    </a:ext>
                  </a:extLst>
                </a:gridCol>
              </a:tblGrid>
              <a:tr h="190500">
                <a:tc>
                  <a:txBody>
                    <a:bodyPr/>
                    <a:lstStyle/>
                    <a:p>
                      <a:pPr algn="ctr" fontAlgn="b"/>
                      <a:r>
                        <a:rPr lang="es-CO" sz="1800" b="0" i="0" u="none" strike="noStrike" dirty="0">
                          <a:solidFill>
                            <a:srgbClr val="000000"/>
                          </a:solidFill>
                          <a:effectLst/>
                          <a:latin typeface="+mn-lt"/>
                        </a:rPr>
                        <a:t>TIPO DE GASTO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800" b="0" i="0" u="none" strike="noStrike" dirty="0">
                          <a:solidFill>
                            <a:srgbClr val="000000"/>
                          </a:solidFill>
                          <a:effectLst/>
                          <a:latin typeface="+mn-lt"/>
                        </a:rPr>
                        <a:t>VALOR COMPROMETIDO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800" b="0" i="0" u="none" strike="noStrike">
                          <a:solidFill>
                            <a:srgbClr val="000000"/>
                          </a:solidFill>
                          <a:effectLst/>
                          <a:latin typeface="+mn-lt"/>
                        </a:rPr>
                        <a:t>% DE REPRESENTACION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15776737"/>
                  </a:ext>
                </a:extLst>
              </a:tr>
              <a:tr h="200025">
                <a:tc>
                  <a:txBody>
                    <a:bodyPr/>
                    <a:lstStyle/>
                    <a:p>
                      <a:pPr algn="l" fontAlgn="b"/>
                      <a:r>
                        <a:rPr lang="es-CO" sz="1800" b="0" i="0" u="none" strike="noStrike">
                          <a:solidFill>
                            <a:srgbClr val="000000"/>
                          </a:solidFill>
                          <a:effectLst/>
                          <a:latin typeface="+mn-lt"/>
                        </a:rPr>
                        <a:t>GASTOS DE PERSONAL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mn-lt"/>
                        </a:rPr>
                        <a:t>332.240.383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mn-lt"/>
                        </a:rPr>
                        <a:t>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830712"/>
                  </a:ext>
                </a:extLst>
              </a:tr>
              <a:tr h="200025">
                <a:tc>
                  <a:txBody>
                    <a:bodyPr/>
                    <a:lstStyle/>
                    <a:p>
                      <a:pPr algn="l" fontAlgn="b"/>
                      <a:r>
                        <a:rPr lang="es-CO" sz="1800" b="0" i="0" u="none" strike="noStrike">
                          <a:solidFill>
                            <a:srgbClr val="000000"/>
                          </a:solidFill>
                          <a:effectLst/>
                          <a:latin typeface="+mn-lt"/>
                        </a:rPr>
                        <a:t>GASTOS GENERALES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mn-lt"/>
                        </a:rPr>
                        <a:t>46.860.228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mn-lt"/>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246777"/>
                  </a:ext>
                </a:extLst>
              </a:tr>
              <a:tr h="200025">
                <a:tc>
                  <a:txBody>
                    <a:bodyPr/>
                    <a:lstStyle/>
                    <a:p>
                      <a:pPr algn="l" fontAlgn="b"/>
                      <a:r>
                        <a:rPr lang="es-MX" sz="1800" b="0" i="0" u="none" strike="noStrike">
                          <a:solidFill>
                            <a:srgbClr val="000000"/>
                          </a:solidFill>
                          <a:effectLst/>
                          <a:latin typeface="+mn-lt"/>
                        </a:rPr>
                        <a:t>PREVISION SOCIAL Y FORTALECIMIENTO INSTITUCIONAL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mn-lt"/>
                        </a:rPr>
                        <a:t>7.465.149.146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mn-lt"/>
                        </a:rPr>
                        <a:t>95,17%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49272"/>
                  </a:ext>
                </a:extLst>
              </a:tr>
            </a:tbl>
          </a:graphicData>
        </a:graphic>
      </p:graphicFrame>
    </p:spTree>
    <p:extLst>
      <p:ext uri="{BB962C8B-B14F-4D97-AF65-F5344CB8AC3E}">
        <p14:creationId xmlns:p14="http://schemas.microsoft.com/office/powerpoint/2010/main" val="379382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1.jpg"/>
          <p:cNvPicPr>
            <a:picLocks noChangeAspect="1"/>
          </p:cNvPicPr>
          <p:nvPr/>
        </p:nvPicPr>
        <p:blipFill>
          <a:blip r:embed="rId2" cstate="print"/>
          <a:stretch>
            <a:fillRect/>
          </a:stretch>
        </p:blipFill>
        <p:spPr>
          <a:xfrm>
            <a:off x="-36512" y="0"/>
            <a:ext cx="9180512" cy="6930162"/>
          </a:xfrm>
          <a:prstGeom prst="rect">
            <a:avLst/>
          </a:prstGeom>
        </p:spPr>
      </p:pic>
      <p:sp>
        <p:nvSpPr>
          <p:cNvPr id="3" name="CuadroTexto 2">
            <a:extLst>
              <a:ext uri="{FF2B5EF4-FFF2-40B4-BE49-F238E27FC236}">
                <a16:creationId xmlns:a16="http://schemas.microsoft.com/office/drawing/2014/main" id="{9A725428-CD70-4CA5-8579-DABB7065AB6E}"/>
              </a:ext>
            </a:extLst>
          </p:cNvPr>
          <p:cNvSpPr txBox="1"/>
          <p:nvPr/>
        </p:nvSpPr>
        <p:spPr>
          <a:xfrm>
            <a:off x="1043608" y="1916832"/>
            <a:ext cx="6400800" cy="2862322"/>
          </a:xfrm>
          <a:prstGeom prst="rect">
            <a:avLst/>
          </a:prstGeom>
          <a:noFill/>
        </p:spPr>
        <p:txBody>
          <a:bodyPr wrap="square">
            <a:spAutoFit/>
          </a:bodyPr>
          <a:lstStyle/>
          <a:p>
            <a:pPr algn="ctr"/>
            <a:r>
              <a:rPr lang="es-CO" sz="6000" b="1" dirty="0">
                <a:solidFill>
                  <a:schemeClr val="bg1">
                    <a:lumMod val="50000"/>
                  </a:schemeClr>
                </a:solidFill>
                <a:effectLst>
                  <a:outerShdw blurRad="38100" dist="38100" dir="2700000" algn="tl">
                    <a:srgbClr val="000000">
                      <a:alpha val="43137"/>
                    </a:srgbClr>
                  </a:outerShdw>
                </a:effectLst>
              </a:rPr>
              <a:t>INFORME GESTIÓN DEL PASIVO PENSIONAL</a:t>
            </a:r>
            <a:endParaRPr lang="es-CO" sz="6000" dirty="0"/>
          </a:p>
        </p:txBody>
      </p:sp>
    </p:spTree>
    <p:extLst>
      <p:ext uri="{BB962C8B-B14F-4D97-AF65-F5344CB8AC3E}">
        <p14:creationId xmlns:p14="http://schemas.microsoft.com/office/powerpoint/2010/main" val="60816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12176" y="38092"/>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00946185-D031-41E0-BB95-8E6397B8EAC5}"/>
              </a:ext>
            </a:extLst>
          </p:cNvPr>
          <p:cNvSpPr txBox="1"/>
          <p:nvPr/>
        </p:nvSpPr>
        <p:spPr>
          <a:xfrm>
            <a:off x="179512" y="434171"/>
            <a:ext cx="6264696" cy="954107"/>
          </a:xfrm>
          <a:prstGeom prst="rect">
            <a:avLst/>
          </a:prstGeom>
          <a:noFill/>
        </p:spPr>
        <p:txBody>
          <a:bodyPr wrap="square">
            <a:spAutoFit/>
          </a:bodyPr>
          <a:lstStyle/>
          <a:p>
            <a:pPr algn="ctr"/>
            <a:r>
              <a:rPr lang="es-CO" sz="2800" b="1" dirty="0"/>
              <a:t>GESTIONES MAS REPRESENTATIVAS </a:t>
            </a:r>
          </a:p>
          <a:p>
            <a:pPr algn="ctr"/>
            <a:r>
              <a:rPr lang="es-CO" sz="2800" b="1" dirty="0"/>
              <a:t>DEL FCPAPC</a:t>
            </a:r>
            <a:endParaRPr lang="es-CO" sz="2800" dirty="0"/>
          </a:p>
        </p:txBody>
      </p:sp>
      <p:sp>
        <p:nvSpPr>
          <p:cNvPr id="14" name="CuadroTexto 13">
            <a:extLst>
              <a:ext uri="{FF2B5EF4-FFF2-40B4-BE49-F238E27FC236}">
                <a16:creationId xmlns:a16="http://schemas.microsoft.com/office/drawing/2014/main" id="{D16EFAFD-7A1A-438E-950B-EAC2554E9938}"/>
              </a:ext>
            </a:extLst>
          </p:cNvPr>
          <p:cNvSpPr txBox="1"/>
          <p:nvPr/>
        </p:nvSpPr>
        <p:spPr>
          <a:xfrm>
            <a:off x="349681" y="1654296"/>
            <a:ext cx="6958624" cy="3477875"/>
          </a:xfrm>
          <a:prstGeom prst="rect">
            <a:avLst/>
          </a:prstGeom>
          <a:noFill/>
        </p:spPr>
        <p:txBody>
          <a:bodyPr wrap="square">
            <a:spAutoFit/>
          </a:bodyPr>
          <a:lstStyle/>
          <a:p>
            <a:pPr algn="just"/>
            <a:r>
              <a:rPr lang="es-CO" sz="2200" dirty="0"/>
              <a:t>El FCPAPC, en la Gerencia del 2018, se logro acceder a recursos del FONPET, para el pago de mesadas pensionales y cuotas partes pensionales, generando un gran ahorro, en los recursos propios de la Administración Municipal, gestión que en adelante se continua realizando, lo que ha generado un ahorro y liberación de recursos, en total de: </a:t>
            </a:r>
          </a:p>
          <a:p>
            <a:pPr algn="just"/>
            <a:endParaRPr lang="es-CO" sz="2200" dirty="0"/>
          </a:p>
          <a:p>
            <a:pPr marL="342900" indent="-342900" algn="just">
              <a:buFont typeface="Wingdings" panose="05000000000000000000" pitchFamily="2" charset="2"/>
              <a:buChar char="ü"/>
            </a:pPr>
            <a:r>
              <a:rPr lang="es-CO" sz="2200" dirty="0"/>
              <a:t>Pago de mesadas pensionales : $ 6.394.345.972.oo</a:t>
            </a:r>
          </a:p>
          <a:p>
            <a:pPr algn="just"/>
            <a:endParaRPr lang="es-CO" sz="2200" dirty="0"/>
          </a:p>
          <a:p>
            <a:pPr marL="342900" indent="-342900" algn="just">
              <a:buFont typeface="Wingdings" panose="05000000000000000000" pitchFamily="2" charset="2"/>
              <a:buChar char="ü"/>
            </a:pPr>
            <a:r>
              <a:rPr lang="es-CO" sz="2200" dirty="0"/>
              <a:t>Pago de cuotas partes pensionales $ 1.202.284.868.oo</a:t>
            </a:r>
          </a:p>
        </p:txBody>
      </p:sp>
      <p:sp>
        <p:nvSpPr>
          <p:cNvPr id="15" name="CuadroTexto 14">
            <a:extLst>
              <a:ext uri="{FF2B5EF4-FFF2-40B4-BE49-F238E27FC236}">
                <a16:creationId xmlns:a16="http://schemas.microsoft.com/office/drawing/2014/main" id="{96625BFC-0528-47D0-8AF8-B64366012303}"/>
              </a:ext>
            </a:extLst>
          </p:cNvPr>
          <p:cNvSpPr txBox="1"/>
          <p:nvPr/>
        </p:nvSpPr>
        <p:spPr>
          <a:xfrm>
            <a:off x="546203" y="6039744"/>
            <a:ext cx="6810177" cy="461665"/>
          </a:xfrm>
          <a:prstGeom prst="rect">
            <a:avLst/>
          </a:prstGeom>
          <a:noFill/>
        </p:spPr>
        <p:txBody>
          <a:bodyPr wrap="square">
            <a:spAutoFit/>
          </a:bodyPr>
          <a:lstStyle/>
          <a:p>
            <a:pPr algn="just"/>
            <a:endParaRPr lang="es-CO" sz="2400" dirty="0"/>
          </a:p>
        </p:txBody>
      </p:sp>
    </p:spTree>
    <p:extLst>
      <p:ext uri="{BB962C8B-B14F-4D97-AF65-F5344CB8AC3E}">
        <p14:creationId xmlns:p14="http://schemas.microsoft.com/office/powerpoint/2010/main" val="373078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3">
            <a:extLst>
              <a:ext uri="{FF2B5EF4-FFF2-40B4-BE49-F238E27FC236}">
                <a16:creationId xmlns:a16="http://schemas.microsoft.com/office/drawing/2014/main" id="{F787708C-CE75-4798-A419-88ED94CF014D}"/>
              </a:ext>
            </a:extLst>
          </p:cNvPr>
          <p:cNvSpPr txBox="1"/>
          <p:nvPr/>
        </p:nvSpPr>
        <p:spPr>
          <a:xfrm>
            <a:off x="430344" y="1340142"/>
            <a:ext cx="6810177" cy="3508653"/>
          </a:xfrm>
          <a:prstGeom prst="rect">
            <a:avLst/>
          </a:prstGeom>
          <a:noFill/>
        </p:spPr>
        <p:txBody>
          <a:bodyPr wrap="square">
            <a:spAutoFit/>
          </a:bodyPr>
          <a:lstStyle/>
          <a:p>
            <a:pPr algn="just"/>
            <a:r>
              <a:rPr lang="es-CO" sz="2200" dirty="0"/>
              <a:t>En las Vigencias anteriores al 2018 se destinaban recursos propios de la Administración Municipal para el pago de mesadas pensionales. </a:t>
            </a:r>
          </a:p>
          <a:p>
            <a:pPr algn="just"/>
            <a:endParaRPr lang="es-CO" sz="2200" dirty="0"/>
          </a:p>
          <a:p>
            <a:pPr marL="457200" indent="-457200" algn="just">
              <a:buFont typeface="+mj-lt"/>
              <a:buAutoNum type="arabicPeriod"/>
            </a:pPr>
            <a:r>
              <a:rPr lang="es-CO" sz="2200" dirty="0"/>
              <a:t>$2.114.486.135.oo, para el pago de mesadas V. 2020</a:t>
            </a:r>
          </a:p>
          <a:p>
            <a:pPr marL="457200" indent="-457200" algn="just">
              <a:buFont typeface="+mj-lt"/>
              <a:buAutoNum type="arabicPeriod"/>
            </a:pPr>
            <a:r>
              <a:rPr lang="es-CO" sz="2200" dirty="0"/>
              <a:t>$2,079,657,466.oo, para el pago de mesadas V. 2021</a:t>
            </a:r>
          </a:p>
          <a:p>
            <a:pPr marL="457200" indent="-457200" algn="just">
              <a:buFont typeface="+mj-lt"/>
              <a:buAutoNum type="arabicPeriod"/>
            </a:pPr>
            <a:endParaRPr lang="es-CO" sz="2200" dirty="0"/>
          </a:p>
          <a:p>
            <a:pPr algn="just"/>
            <a:r>
              <a:rPr lang="es-CO" sz="2200" dirty="0"/>
              <a:t>Lo que ha generado un ahorro a la Administración Municipal de $4.194.143.601.oo</a:t>
            </a:r>
          </a:p>
          <a:p>
            <a:pPr algn="just"/>
            <a:endParaRPr lang="es-CO" sz="2400" dirty="0"/>
          </a:p>
        </p:txBody>
      </p:sp>
      <p:sp>
        <p:nvSpPr>
          <p:cNvPr id="15" name="CuadroTexto 14">
            <a:extLst>
              <a:ext uri="{FF2B5EF4-FFF2-40B4-BE49-F238E27FC236}">
                <a16:creationId xmlns:a16="http://schemas.microsoft.com/office/drawing/2014/main" id="{64B093E9-6086-48CD-B96C-D63BD98E338A}"/>
              </a:ext>
            </a:extLst>
          </p:cNvPr>
          <p:cNvSpPr txBox="1"/>
          <p:nvPr/>
        </p:nvSpPr>
        <p:spPr>
          <a:xfrm>
            <a:off x="26627" y="272328"/>
            <a:ext cx="6264696" cy="954107"/>
          </a:xfrm>
          <a:prstGeom prst="rect">
            <a:avLst/>
          </a:prstGeom>
          <a:noFill/>
        </p:spPr>
        <p:txBody>
          <a:bodyPr wrap="square">
            <a:spAutoFit/>
          </a:bodyPr>
          <a:lstStyle/>
          <a:p>
            <a:pPr algn="ctr"/>
            <a:r>
              <a:rPr lang="es-CO" sz="2800" b="1" dirty="0"/>
              <a:t>DESAHORROS DEL FONPET </a:t>
            </a:r>
          </a:p>
          <a:p>
            <a:pPr algn="ctr"/>
            <a:r>
              <a:rPr lang="es-CO" sz="2800" b="1" dirty="0"/>
              <a:t>(Mesadas Pensionales)</a:t>
            </a:r>
            <a:endParaRPr lang="es-CO" sz="2800" dirty="0"/>
          </a:p>
        </p:txBody>
      </p:sp>
    </p:spTree>
    <p:extLst>
      <p:ext uri="{BB962C8B-B14F-4D97-AF65-F5344CB8AC3E}">
        <p14:creationId xmlns:p14="http://schemas.microsoft.com/office/powerpoint/2010/main" val="6549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8 Imagen" descr="power2.jpg"/>
          <p:cNvPicPr>
            <a:picLocks noChangeAspect="1"/>
          </p:cNvPicPr>
          <p:nvPr/>
        </p:nvPicPr>
        <p:blipFill>
          <a:blip r:embed="rId2" cstate="print"/>
          <a:stretch>
            <a:fillRect/>
          </a:stretch>
        </p:blipFill>
        <p:spPr>
          <a:xfrm>
            <a:off x="12176" y="10197"/>
            <a:ext cx="9131824" cy="6858000"/>
          </a:xfrm>
          <a:prstGeom prst="rect">
            <a:avLst/>
          </a:prstGeom>
        </p:spPr>
      </p:pic>
      <p:sp>
        <p:nvSpPr>
          <p:cNvPr id="5" name="Rectángulo 4"/>
          <p:cNvSpPr/>
          <p:nvPr/>
        </p:nvSpPr>
        <p:spPr>
          <a:xfrm>
            <a:off x="767293" y="1855235"/>
            <a:ext cx="7405107" cy="369332"/>
          </a:xfrm>
          <a:prstGeom prst="rect">
            <a:avLst/>
          </a:prstGeom>
        </p:spPr>
        <p:txBody>
          <a:bodyPr wrap="square">
            <a:spAutoFit/>
          </a:bodyPr>
          <a:lstStyle/>
          <a:p>
            <a:pPr algn="ctr"/>
            <a:r>
              <a:rPr lang="es-ES" dirty="0">
                <a:solidFill>
                  <a:schemeClr val="bg1"/>
                </a:solidFill>
                <a:cs typeface="Arial" pitchFamily="34" charset="0"/>
              </a:rPr>
              <a:t>Y MUNICIPIO</a:t>
            </a:r>
            <a:endParaRPr lang="es-CO" dirty="0"/>
          </a:p>
        </p:txBody>
      </p:sp>
      <p:sp>
        <p:nvSpPr>
          <p:cNvPr id="6" name="Rectángulo 5"/>
          <p:cNvSpPr/>
          <p:nvPr/>
        </p:nvSpPr>
        <p:spPr>
          <a:xfrm>
            <a:off x="767293" y="1289893"/>
            <a:ext cx="7350948" cy="1569660"/>
          </a:xfrm>
          <a:prstGeom prst="rect">
            <a:avLst/>
          </a:prstGeom>
        </p:spPr>
        <p:txBody>
          <a:bodyPr wrap="square">
            <a:spAutoFit/>
          </a:bodyPr>
          <a:lstStyle/>
          <a:p>
            <a:pPr algn="just"/>
            <a:r>
              <a:rPr lang="es-CO" sz="3200" dirty="0">
                <a:ea typeface="Calibri" panose="020F0502020204030204" pitchFamily="34" charset="0"/>
                <a:cs typeface="Times New Roman" panose="02020603050405020304" pitchFamily="18" charset="0"/>
              </a:rPr>
              <a:t>Gracias a las gestiones de nuestra entidad se subsanaron deudas por concepto de cuotas partes, así:</a:t>
            </a:r>
            <a:endParaRPr lang="es-ES" sz="3200" dirty="0"/>
          </a:p>
        </p:txBody>
      </p:sp>
      <p:sp>
        <p:nvSpPr>
          <p:cNvPr id="7" name="CuadroTexto 6">
            <a:extLst>
              <a:ext uri="{FF2B5EF4-FFF2-40B4-BE49-F238E27FC236}">
                <a16:creationId xmlns:a16="http://schemas.microsoft.com/office/drawing/2014/main" id="{09708532-216F-47D3-A6C4-402197281AA3}"/>
              </a:ext>
            </a:extLst>
          </p:cNvPr>
          <p:cNvSpPr txBox="1"/>
          <p:nvPr/>
        </p:nvSpPr>
        <p:spPr>
          <a:xfrm>
            <a:off x="490736" y="718566"/>
            <a:ext cx="6264696" cy="954107"/>
          </a:xfrm>
          <a:prstGeom prst="rect">
            <a:avLst/>
          </a:prstGeom>
          <a:noFill/>
        </p:spPr>
        <p:txBody>
          <a:bodyPr wrap="square">
            <a:spAutoFit/>
          </a:bodyPr>
          <a:lstStyle/>
          <a:p>
            <a:pPr algn="ctr"/>
            <a:r>
              <a:rPr lang="es-CO" sz="2800" b="1" dirty="0"/>
              <a:t>CUOTAS PARTES PENSIONALES PAGADAS</a:t>
            </a:r>
          </a:p>
          <a:p>
            <a:pPr algn="ctr"/>
            <a:endParaRPr lang="es-CO" sz="2800" dirty="0"/>
          </a:p>
        </p:txBody>
      </p:sp>
      <p:sp>
        <p:nvSpPr>
          <p:cNvPr id="8" name="CuadroTexto 7">
            <a:extLst>
              <a:ext uri="{FF2B5EF4-FFF2-40B4-BE49-F238E27FC236}">
                <a16:creationId xmlns:a16="http://schemas.microsoft.com/office/drawing/2014/main" id="{72C5A685-CC87-46BE-B2CB-19EC2014DB65}"/>
              </a:ext>
            </a:extLst>
          </p:cNvPr>
          <p:cNvSpPr txBox="1"/>
          <p:nvPr/>
        </p:nvSpPr>
        <p:spPr>
          <a:xfrm>
            <a:off x="767293" y="3042115"/>
            <a:ext cx="6810177" cy="2646878"/>
          </a:xfrm>
          <a:prstGeom prst="rect">
            <a:avLst/>
          </a:prstGeom>
          <a:noFill/>
        </p:spPr>
        <p:txBody>
          <a:bodyPr wrap="square">
            <a:spAutoFit/>
          </a:bodyPr>
          <a:lstStyle/>
          <a:p>
            <a:pPr algn="just"/>
            <a:r>
              <a:rPr lang="es-CO" sz="2000" dirty="0"/>
              <a:t>Desahorro FONPET :</a:t>
            </a:r>
          </a:p>
          <a:p>
            <a:pPr algn="just"/>
            <a:endParaRPr lang="es-CO" sz="1100" dirty="0"/>
          </a:p>
          <a:p>
            <a:pPr marL="342900" indent="-342900" algn="just">
              <a:buFont typeface="Wingdings" panose="05000000000000000000" pitchFamily="2" charset="2"/>
              <a:buChar char="ü"/>
            </a:pPr>
            <a:r>
              <a:rPr lang="es-CO" sz="2000" dirty="0"/>
              <a:t>GOBERNACION DEL VALLE DEL CAUCA      $ 300.917.680.oo</a:t>
            </a:r>
          </a:p>
          <a:p>
            <a:pPr algn="just"/>
            <a:endParaRPr lang="es-CO" sz="1100" dirty="0"/>
          </a:p>
          <a:p>
            <a:pPr algn="just"/>
            <a:endParaRPr lang="es-CO" sz="2000" dirty="0"/>
          </a:p>
          <a:p>
            <a:pPr algn="just"/>
            <a:r>
              <a:rPr lang="es-CO" sz="2000" dirty="0"/>
              <a:t>Recursos propios: </a:t>
            </a:r>
          </a:p>
          <a:p>
            <a:pPr marL="342900" indent="-342900" algn="just">
              <a:buFont typeface="Wingdings" panose="05000000000000000000" pitchFamily="2" charset="2"/>
              <a:buChar char="ü"/>
            </a:pPr>
            <a:r>
              <a:rPr lang="es-CO" sz="2000" dirty="0"/>
              <a:t>MINITIC/ PAR TELECOM (Municipio)	 $   4.801.932.oo</a:t>
            </a:r>
          </a:p>
          <a:p>
            <a:pPr marL="342900" indent="-342900" algn="just">
              <a:buFont typeface="Wingdings" panose="05000000000000000000" pitchFamily="2" charset="2"/>
              <a:buChar char="ü"/>
            </a:pPr>
            <a:r>
              <a:rPr lang="es-CO" sz="2000" dirty="0"/>
              <a:t>MINITIC/ PAR TELECOM (</a:t>
            </a:r>
            <a:r>
              <a:rPr lang="es-CO" sz="2000" dirty="0" err="1"/>
              <a:t>Emcartago</a:t>
            </a:r>
            <a:r>
              <a:rPr lang="es-CO" sz="2000" dirty="0"/>
              <a:t>)  	 $  77.510.936.oo</a:t>
            </a:r>
          </a:p>
          <a:p>
            <a:pPr algn="just"/>
            <a:endParaRPr lang="es-CO" sz="2400" dirty="0"/>
          </a:p>
        </p:txBody>
      </p:sp>
    </p:spTree>
    <p:extLst>
      <p:ext uri="{BB962C8B-B14F-4D97-AF65-F5344CB8AC3E}">
        <p14:creationId xmlns:p14="http://schemas.microsoft.com/office/powerpoint/2010/main" val="211275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2A6A1CC9-E855-49AD-9915-31EEDA4D1219}"/>
              </a:ext>
            </a:extLst>
          </p:cNvPr>
          <p:cNvSpPr txBox="1"/>
          <p:nvPr/>
        </p:nvSpPr>
        <p:spPr>
          <a:xfrm>
            <a:off x="805878" y="605879"/>
            <a:ext cx="5206282" cy="523220"/>
          </a:xfrm>
          <a:prstGeom prst="rect">
            <a:avLst/>
          </a:prstGeom>
          <a:noFill/>
        </p:spPr>
        <p:txBody>
          <a:bodyPr wrap="square">
            <a:spAutoFit/>
          </a:bodyPr>
          <a:lstStyle/>
          <a:p>
            <a:r>
              <a:rPr lang="es-CO" sz="2800" b="1" dirty="0"/>
              <a:t>COMPARTIBILIDAD PENSIONAL </a:t>
            </a:r>
            <a:endParaRPr lang="es-CO" sz="2800" dirty="0"/>
          </a:p>
        </p:txBody>
      </p:sp>
      <p:sp>
        <p:nvSpPr>
          <p:cNvPr id="14" name="6 CuadroTexto">
            <a:extLst>
              <a:ext uri="{FF2B5EF4-FFF2-40B4-BE49-F238E27FC236}">
                <a16:creationId xmlns:a16="http://schemas.microsoft.com/office/drawing/2014/main" id="{71327F24-67F8-417E-B121-39377439E469}"/>
              </a:ext>
            </a:extLst>
          </p:cNvPr>
          <p:cNvSpPr txBox="1"/>
          <p:nvPr/>
        </p:nvSpPr>
        <p:spPr>
          <a:xfrm>
            <a:off x="503161" y="1387460"/>
            <a:ext cx="6418579" cy="4093428"/>
          </a:xfrm>
          <a:prstGeom prst="rect">
            <a:avLst/>
          </a:prstGeom>
          <a:noFill/>
        </p:spPr>
        <p:txBody>
          <a:bodyPr wrap="square" rtlCol="0">
            <a:spAutoFit/>
          </a:bodyPr>
          <a:lstStyle/>
          <a:p>
            <a:pPr algn="just"/>
            <a:r>
              <a:rPr lang="es-ES" sz="2600" dirty="0"/>
              <a:t>De conformidad con lo establecido en el acuerdo 224 de 1966, aprobado por el Decreto 3041 de ese mismo año, la cual a partir de la expedición del acuerdo 029 de 1985, aprobado por el Decreto 2879 de ese mismo año, </a:t>
            </a:r>
            <a:r>
              <a:rPr lang="es-ES" sz="2600" i="1" dirty="0"/>
              <a:t>se aplica para los casos en que los empleadores otorgan a sus trabajadores, pensiones reconocidas en virtud de convenciones colectivas, pactos colectivos, laudos arbitrales o por actos voluntarios.</a:t>
            </a:r>
            <a:endParaRPr lang="es-CO" sz="2600" i="1" dirty="0"/>
          </a:p>
        </p:txBody>
      </p:sp>
    </p:spTree>
    <p:extLst>
      <p:ext uri="{BB962C8B-B14F-4D97-AF65-F5344CB8AC3E}">
        <p14:creationId xmlns:p14="http://schemas.microsoft.com/office/powerpoint/2010/main" val="357766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1.jpg"/>
          <p:cNvPicPr>
            <a:picLocks noChangeAspect="1"/>
          </p:cNvPicPr>
          <p:nvPr/>
        </p:nvPicPr>
        <p:blipFill>
          <a:blip r:embed="rId2" cstate="print"/>
          <a:stretch>
            <a:fillRect/>
          </a:stretch>
        </p:blipFill>
        <p:spPr>
          <a:xfrm>
            <a:off x="-36512" y="0"/>
            <a:ext cx="9180512" cy="6930162"/>
          </a:xfrm>
          <a:prstGeom prst="rect">
            <a:avLst/>
          </a:prstGeom>
        </p:spPr>
      </p:pic>
      <p:sp>
        <p:nvSpPr>
          <p:cNvPr id="3" name="CuadroTexto 2">
            <a:extLst>
              <a:ext uri="{FF2B5EF4-FFF2-40B4-BE49-F238E27FC236}">
                <a16:creationId xmlns:a16="http://schemas.microsoft.com/office/drawing/2014/main" id="{9A725428-CD70-4CA5-8579-DABB7065AB6E}"/>
              </a:ext>
            </a:extLst>
          </p:cNvPr>
          <p:cNvSpPr txBox="1"/>
          <p:nvPr/>
        </p:nvSpPr>
        <p:spPr>
          <a:xfrm>
            <a:off x="1259632" y="2466531"/>
            <a:ext cx="6400800" cy="1015663"/>
          </a:xfrm>
          <a:prstGeom prst="rect">
            <a:avLst/>
          </a:prstGeom>
          <a:noFill/>
        </p:spPr>
        <p:txBody>
          <a:bodyPr wrap="square">
            <a:spAutoFit/>
          </a:bodyPr>
          <a:lstStyle/>
          <a:p>
            <a:pPr algn="ctr"/>
            <a:r>
              <a:rPr lang="es-CO" sz="6000" b="1" dirty="0">
                <a:solidFill>
                  <a:schemeClr val="bg1">
                    <a:lumMod val="50000"/>
                  </a:schemeClr>
                </a:solidFill>
                <a:effectLst>
                  <a:outerShdw blurRad="38100" dist="38100" dir="2700000" algn="tl">
                    <a:srgbClr val="000000">
                      <a:alpha val="43137"/>
                    </a:srgbClr>
                  </a:outerShdw>
                </a:effectLst>
              </a:rPr>
              <a:t>GENERALIDADES</a:t>
            </a:r>
            <a:endParaRPr lang="es-CO" sz="6000" dirty="0"/>
          </a:p>
        </p:txBody>
      </p:sp>
    </p:spTree>
    <p:extLst>
      <p:ext uri="{BB962C8B-B14F-4D97-AF65-F5344CB8AC3E}">
        <p14:creationId xmlns:p14="http://schemas.microsoft.com/office/powerpoint/2010/main" val="120088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12176" y="-20469"/>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47BE4ACE-A3F1-4F24-A0A0-44079D372769}"/>
              </a:ext>
            </a:extLst>
          </p:cNvPr>
          <p:cNvSpPr txBox="1"/>
          <p:nvPr/>
        </p:nvSpPr>
        <p:spPr>
          <a:xfrm>
            <a:off x="1547664" y="529793"/>
            <a:ext cx="4625266" cy="523220"/>
          </a:xfrm>
          <a:prstGeom prst="rect">
            <a:avLst/>
          </a:prstGeom>
          <a:noFill/>
        </p:spPr>
        <p:txBody>
          <a:bodyPr wrap="square">
            <a:spAutoFit/>
          </a:bodyPr>
          <a:lstStyle/>
          <a:p>
            <a:r>
              <a:rPr lang="es-CO" sz="2800" b="1" dirty="0"/>
              <a:t>COMPARTIBILIDAD</a:t>
            </a:r>
            <a:endParaRPr lang="es-CO" sz="2800" dirty="0"/>
          </a:p>
        </p:txBody>
      </p:sp>
      <p:graphicFrame>
        <p:nvGraphicFramePr>
          <p:cNvPr id="14" name="Tabla 13">
            <a:extLst>
              <a:ext uri="{FF2B5EF4-FFF2-40B4-BE49-F238E27FC236}">
                <a16:creationId xmlns:a16="http://schemas.microsoft.com/office/drawing/2014/main" id="{B580E440-5CFD-4D5B-A729-7EDA74731941}"/>
              </a:ext>
            </a:extLst>
          </p:cNvPr>
          <p:cNvGraphicFramePr>
            <a:graphicFrameLocks noGrp="1"/>
          </p:cNvGraphicFramePr>
          <p:nvPr>
            <p:extLst>
              <p:ext uri="{D42A27DB-BD31-4B8C-83A1-F6EECF244321}">
                <p14:modId xmlns:p14="http://schemas.microsoft.com/office/powerpoint/2010/main" val="3577310614"/>
              </p:ext>
            </p:extLst>
          </p:nvPr>
        </p:nvGraphicFramePr>
        <p:xfrm>
          <a:off x="892401" y="2159978"/>
          <a:ext cx="5896610" cy="815361"/>
        </p:xfrm>
        <a:graphic>
          <a:graphicData uri="http://schemas.openxmlformats.org/drawingml/2006/table">
            <a:tbl>
              <a:tblPr firstRow="1" firstCol="1" bandRow="1">
                <a:tableStyleId>{5C22544A-7EE6-4342-B048-85BDC9FD1C3A}</a:tableStyleId>
              </a:tblPr>
              <a:tblGrid>
                <a:gridCol w="1329055">
                  <a:extLst>
                    <a:ext uri="{9D8B030D-6E8A-4147-A177-3AD203B41FA5}">
                      <a16:colId xmlns:a16="http://schemas.microsoft.com/office/drawing/2014/main" val="4078423659"/>
                    </a:ext>
                  </a:extLst>
                </a:gridCol>
                <a:gridCol w="2601595">
                  <a:extLst>
                    <a:ext uri="{9D8B030D-6E8A-4147-A177-3AD203B41FA5}">
                      <a16:colId xmlns:a16="http://schemas.microsoft.com/office/drawing/2014/main" val="2957992350"/>
                    </a:ext>
                  </a:extLst>
                </a:gridCol>
                <a:gridCol w="1965960">
                  <a:extLst>
                    <a:ext uri="{9D8B030D-6E8A-4147-A177-3AD203B41FA5}">
                      <a16:colId xmlns:a16="http://schemas.microsoft.com/office/drawing/2014/main" val="1736256917"/>
                    </a:ext>
                  </a:extLst>
                </a:gridCol>
              </a:tblGrid>
              <a:tr h="271787">
                <a:tc>
                  <a:txBody>
                    <a:bodyPr/>
                    <a:lstStyle/>
                    <a:p>
                      <a:pPr algn="ctr">
                        <a:lnSpc>
                          <a:spcPct val="115000"/>
                        </a:lnSpc>
                        <a:spcAft>
                          <a:spcPts val="1000"/>
                        </a:spcAft>
                      </a:pPr>
                      <a:r>
                        <a:rPr lang="es-ES_tradnl" sz="1100" dirty="0">
                          <a:effectLst/>
                        </a:rPr>
                        <a:t># DE JUBILADOS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s-ES_tradnl" sz="1100" dirty="0">
                          <a:effectLst/>
                        </a:rPr>
                        <a:t>APORTE DE PENSIÓN MENSUAL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s-ES_tradnl" sz="1100" dirty="0">
                          <a:effectLst/>
                        </a:rPr>
                        <a:t>MESADA COLPENSIONES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018515922"/>
                  </a:ext>
                </a:extLst>
              </a:tr>
              <a:tr h="271787">
                <a:tc>
                  <a:txBody>
                    <a:bodyPr/>
                    <a:lstStyle/>
                    <a:p>
                      <a:pPr algn="ctr">
                        <a:lnSpc>
                          <a:spcPct val="115000"/>
                        </a:lnSpc>
                        <a:spcAft>
                          <a:spcPts val="1000"/>
                        </a:spcAft>
                      </a:pPr>
                      <a:r>
                        <a:rPr lang="es-ES_tradnl" sz="1100" dirty="0">
                          <a:effectLst/>
                        </a:rPr>
                        <a:t>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s-ES_tradnl" sz="1100">
                          <a:effectLst/>
                        </a:rPr>
                        <a:t>$ 225.512,00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_tradnl" sz="1100">
                          <a:effectLst/>
                        </a:rPr>
                        <a:t>$ 1.122.065,00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825125"/>
                  </a:ext>
                </a:extLst>
              </a:tr>
              <a:tr h="271787">
                <a:tc gridSpan="2">
                  <a:txBody>
                    <a:bodyPr/>
                    <a:lstStyle/>
                    <a:p>
                      <a:pPr algn="ctr">
                        <a:lnSpc>
                          <a:spcPct val="115000"/>
                        </a:lnSpc>
                        <a:spcAft>
                          <a:spcPts val="1000"/>
                        </a:spcAft>
                      </a:pPr>
                      <a:r>
                        <a:rPr lang="es-ES_tradnl" sz="1100" dirty="0">
                          <a:effectLst/>
                        </a:rPr>
                        <a:t>TOTAL AHORRO  ANUAL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hMerge="1">
                  <a:txBody>
                    <a:bodyPr/>
                    <a:lstStyle/>
                    <a:p>
                      <a:endParaRPr lang="es-CO"/>
                    </a:p>
                  </a:txBody>
                  <a:tcPr/>
                </a:tc>
                <a:tc>
                  <a:txBody>
                    <a:bodyPr/>
                    <a:lstStyle/>
                    <a:p>
                      <a:pPr algn="ctr">
                        <a:lnSpc>
                          <a:spcPct val="115000"/>
                        </a:lnSpc>
                        <a:spcAft>
                          <a:spcPts val="1000"/>
                        </a:spcAft>
                      </a:pPr>
                      <a:r>
                        <a:rPr lang="es-ES_tradnl" sz="1100" dirty="0">
                          <a:effectLst/>
                        </a:rPr>
                        <a:t>$ 17.518.501,00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201885"/>
                  </a:ext>
                </a:extLst>
              </a:tr>
            </a:tbl>
          </a:graphicData>
        </a:graphic>
      </p:graphicFrame>
      <p:graphicFrame>
        <p:nvGraphicFramePr>
          <p:cNvPr id="15" name="Tabla 14">
            <a:extLst>
              <a:ext uri="{FF2B5EF4-FFF2-40B4-BE49-F238E27FC236}">
                <a16:creationId xmlns:a16="http://schemas.microsoft.com/office/drawing/2014/main" id="{877960BA-FD1D-4F47-8AB4-D69ACBA8630D}"/>
              </a:ext>
            </a:extLst>
          </p:cNvPr>
          <p:cNvGraphicFramePr>
            <a:graphicFrameLocks noGrp="1"/>
          </p:cNvGraphicFramePr>
          <p:nvPr>
            <p:extLst>
              <p:ext uri="{D42A27DB-BD31-4B8C-83A1-F6EECF244321}">
                <p14:modId xmlns:p14="http://schemas.microsoft.com/office/powerpoint/2010/main" val="4058913288"/>
              </p:ext>
            </p:extLst>
          </p:nvPr>
        </p:nvGraphicFramePr>
        <p:xfrm>
          <a:off x="892401" y="3845610"/>
          <a:ext cx="5958266" cy="753885"/>
        </p:xfrm>
        <a:graphic>
          <a:graphicData uri="http://schemas.openxmlformats.org/drawingml/2006/table">
            <a:tbl>
              <a:tblPr firstRow="1" firstCol="1" bandRow="1">
                <a:tableStyleId>{5C22544A-7EE6-4342-B048-85BDC9FD1C3A}</a:tableStyleId>
              </a:tblPr>
              <a:tblGrid>
                <a:gridCol w="1370779">
                  <a:extLst>
                    <a:ext uri="{9D8B030D-6E8A-4147-A177-3AD203B41FA5}">
                      <a16:colId xmlns:a16="http://schemas.microsoft.com/office/drawing/2014/main" val="432888955"/>
                    </a:ext>
                  </a:extLst>
                </a:gridCol>
                <a:gridCol w="2574851">
                  <a:extLst>
                    <a:ext uri="{9D8B030D-6E8A-4147-A177-3AD203B41FA5}">
                      <a16:colId xmlns:a16="http://schemas.microsoft.com/office/drawing/2014/main" val="4203301240"/>
                    </a:ext>
                  </a:extLst>
                </a:gridCol>
                <a:gridCol w="2012636">
                  <a:extLst>
                    <a:ext uri="{9D8B030D-6E8A-4147-A177-3AD203B41FA5}">
                      <a16:colId xmlns:a16="http://schemas.microsoft.com/office/drawing/2014/main" val="3484519454"/>
                    </a:ext>
                  </a:extLst>
                </a:gridCol>
              </a:tblGrid>
              <a:tr h="251295">
                <a:tc>
                  <a:txBody>
                    <a:bodyPr/>
                    <a:lstStyle/>
                    <a:p>
                      <a:pPr algn="ctr">
                        <a:lnSpc>
                          <a:spcPct val="115000"/>
                        </a:lnSpc>
                        <a:spcAft>
                          <a:spcPts val="1000"/>
                        </a:spcAft>
                      </a:pPr>
                      <a:r>
                        <a:rPr lang="es-ES_tradnl" sz="1100" dirty="0">
                          <a:effectLst/>
                        </a:rPr>
                        <a:t># DE JUBILADOS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s-ES_tradnl" sz="1100">
                          <a:effectLst/>
                        </a:rPr>
                        <a:t>APORTE DE PENSIÓN MENSUAL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s-ES_tradnl" sz="1100" dirty="0">
                          <a:effectLst/>
                        </a:rPr>
                        <a:t>MESADA COLPENSIONES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438022143"/>
                  </a:ext>
                </a:extLst>
              </a:tr>
              <a:tr h="251295">
                <a:tc>
                  <a:txBody>
                    <a:bodyPr/>
                    <a:lstStyle/>
                    <a:p>
                      <a:pPr algn="ctr">
                        <a:lnSpc>
                          <a:spcPct val="115000"/>
                        </a:lnSpc>
                        <a:spcAft>
                          <a:spcPts val="1000"/>
                        </a:spcAft>
                      </a:pPr>
                      <a:r>
                        <a:rPr lang="es-ES_tradnl" sz="1100" dirty="0">
                          <a:effectLst/>
                        </a:rPr>
                        <a:t>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s-ES_tradnl" sz="1100">
                          <a:effectLst/>
                        </a:rPr>
                        <a:t>$ 2.069.411,00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_tradnl" sz="1100" dirty="0">
                          <a:effectLst/>
                        </a:rPr>
                        <a:t>$ 9.380.207,00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4580963"/>
                  </a:ext>
                </a:extLst>
              </a:tr>
              <a:tr h="251295">
                <a:tc gridSpan="2">
                  <a:txBody>
                    <a:bodyPr/>
                    <a:lstStyle/>
                    <a:p>
                      <a:pPr algn="ctr">
                        <a:lnSpc>
                          <a:spcPct val="115000"/>
                        </a:lnSpc>
                        <a:spcAft>
                          <a:spcPts val="1000"/>
                        </a:spcAft>
                      </a:pPr>
                      <a:r>
                        <a:rPr lang="es-ES_tradnl" sz="1100" dirty="0">
                          <a:effectLst/>
                        </a:rPr>
                        <a:t>TOTAL AHORRO  ANUAL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hMerge="1">
                  <a:txBody>
                    <a:bodyPr/>
                    <a:lstStyle/>
                    <a:p>
                      <a:endParaRPr lang="es-CO"/>
                    </a:p>
                  </a:txBody>
                  <a:tcPr/>
                </a:tc>
                <a:tc>
                  <a:txBody>
                    <a:bodyPr/>
                    <a:lstStyle/>
                    <a:p>
                      <a:pPr algn="ctr">
                        <a:lnSpc>
                          <a:spcPct val="115000"/>
                        </a:lnSpc>
                        <a:spcAft>
                          <a:spcPts val="1000"/>
                        </a:spcAft>
                      </a:pPr>
                      <a:r>
                        <a:rPr lang="es-ES_tradnl" sz="1100" dirty="0">
                          <a:effectLst/>
                        </a:rPr>
                        <a:t>$148.845.034,00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709068"/>
                  </a:ext>
                </a:extLst>
              </a:tr>
            </a:tbl>
          </a:graphicData>
        </a:graphic>
      </p:graphicFrame>
      <p:sp>
        <p:nvSpPr>
          <p:cNvPr id="16" name="Rectangle 2">
            <a:extLst>
              <a:ext uri="{FF2B5EF4-FFF2-40B4-BE49-F238E27FC236}">
                <a16:creationId xmlns:a16="http://schemas.microsoft.com/office/drawing/2014/main" id="{A6088574-D307-4E47-9BA2-58DC50FB7BC9}"/>
              </a:ext>
            </a:extLst>
          </p:cNvPr>
          <p:cNvSpPr>
            <a:spLocks noChangeArrowheads="1"/>
          </p:cNvSpPr>
          <p:nvPr/>
        </p:nvSpPr>
        <p:spPr bwMode="auto">
          <a:xfrm>
            <a:off x="680230" y="33839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7" name="CuadroTexto 16">
            <a:extLst>
              <a:ext uri="{FF2B5EF4-FFF2-40B4-BE49-F238E27FC236}">
                <a16:creationId xmlns:a16="http://schemas.microsoft.com/office/drawing/2014/main" id="{2BF2548C-8D7E-4F61-8F7A-9431CDF20879}"/>
              </a:ext>
            </a:extLst>
          </p:cNvPr>
          <p:cNvSpPr txBox="1"/>
          <p:nvPr/>
        </p:nvSpPr>
        <p:spPr>
          <a:xfrm>
            <a:off x="796014" y="1556606"/>
            <a:ext cx="4625266" cy="461665"/>
          </a:xfrm>
          <a:prstGeom prst="rect">
            <a:avLst/>
          </a:prstGeom>
          <a:noFill/>
        </p:spPr>
        <p:txBody>
          <a:bodyPr wrap="square">
            <a:spAutoFit/>
          </a:bodyPr>
          <a:lstStyle/>
          <a:p>
            <a:r>
              <a:rPr lang="es-CO" sz="2400" dirty="0"/>
              <a:t>MUNICIPIO DE CARTAGO </a:t>
            </a:r>
          </a:p>
        </p:txBody>
      </p:sp>
      <p:sp>
        <p:nvSpPr>
          <p:cNvPr id="18" name="CuadroTexto 17">
            <a:extLst>
              <a:ext uri="{FF2B5EF4-FFF2-40B4-BE49-F238E27FC236}">
                <a16:creationId xmlns:a16="http://schemas.microsoft.com/office/drawing/2014/main" id="{EF082E97-7BF4-437E-84C5-C7671C40D98D}"/>
              </a:ext>
            </a:extLst>
          </p:cNvPr>
          <p:cNvSpPr txBox="1"/>
          <p:nvPr/>
        </p:nvSpPr>
        <p:spPr>
          <a:xfrm>
            <a:off x="796014" y="3088024"/>
            <a:ext cx="4625266" cy="461665"/>
          </a:xfrm>
          <a:prstGeom prst="rect">
            <a:avLst/>
          </a:prstGeom>
          <a:noFill/>
        </p:spPr>
        <p:txBody>
          <a:bodyPr wrap="square">
            <a:spAutoFit/>
          </a:bodyPr>
          <a:lstStyle/>
          <a:p>
            <a:r>
              <a:rPr lang="es-CO" sz="2400" dirty="0"/>
              <a:t>EMCARTAGO E.S.P.</a:t>
            </a:r>
          </a:p>
        </p:txBody>
      </p:sp>
    </p:spTree>
    <p:extLst>
      <p:ext uri="{BB962C8B-B14F-4D97-AF65-F5344CB8AC3E}">
        <p14:creationId xmlns:p14="http://schemas.microsoft.com/office/powerpoint/2010/main" val="345726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0"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2A6A1CC9-E855-49AD-9915-31EEDA4D1219}"/>
              </a:ext>
            </a:extLst>
          </p:cNvPr>
          <p:cNvSpPr txBox="1"/>
          <p:nvPr/>
        </p:nvSpPr>
        <p:spPr>
          <a:xfrm>
            <a:off x="1055035" y="530084"/>
            <a:ext cx="5206282" cy="523220"/>
          </a:xfrm>
          <a:prstGeom prst="rect">
            <a:avLst/>
          </a:prstGeom>
          <a:noFill/>
        </p:spPr>
        <p:txBody>
          <a:bodyPr wrap="square">
            <a:spAutoFit/>
          </a:bodyPr>
          <a:lstStyle/>
          <a:p>
            <a:r>
              <a:rPr lang="es-CO" sz="2800" b="1" dirty="0"/>
              <a:t>PRIORIDADES A CORTO PLAZO</a:t>
            </a:r>
            <a:endParaRPr lang="es-CO" sz="2800" dirty="0"/>
          </a:p>
        </p:txBody>
      </p:sp>
      <p:sp>
        <p:nvSpPr>
          <p:cNvPr id="15" name="CuadroTexto 14">
            <a:extLst>
              <a:ext uri="{FF2B5EF4-FFF2-40B4-BE49-F238E27FC236}">
                <a16:creationId xmlns:a16="http://schemas.microsoft.com/office/drawing/2014/main" id="{40A827FB-6247-483A-A37B-2F9E21FCDCAE}"/>
              </a:ext>
            </a:extLst>
          </p:cNvPr>
          <p:cNvSpPr txBox="1"/>
          <p:nvPr/>
        </p:nvSpPr>
        <p:spPr>
          <a:xfrm>
            <a:off x="273596" y="1583154"/>
            <a:ext cx="2248137" cy="830997"/>
          </a:xfrm>
          <a:prstGeom prst="rect">
            <a:avLst/>
          </a:prstGeom>
          <a:noFill/>
        </p:spPr>
        <p:txBody>
          <a:bodyPr vert="horz" wrap="square" lIns="91440" tIns="45720" rIns="91440" bIns="45720" rtlCol="0" anchor="ctr">
            <a:spAutoFit/>
          </a:bodyPr>
          <a:lstStyle>
            <a:lvl1pPr>
              <a:spcBef>
                <a:spcPct val="0"/>
              </a:spcBef>
              <a:buNone/>
              <a:defRPr sz="4000">
                <a:solidFill>
                  <a:schemeClr val="tx2"/>
                </a:solidFill>
              </a:defRPr>
            </a:lvl1pPr>
          </a:lstStyle>
          <a:p>
            <a:pPr algn="ctr"/>
            <a:r>
              <a:rPr lang="es-CO" sz="2400" dirty="0"/>
              <a:t>Cálculo Actuarial</a:t>
            </a:r>
          </a:p>
        </p:txBody>
      </p:sp>
      <p:sp>
        <p:nvSpPr>
          <p:cNvPr id="16" name="CuadroTexto 15">
            <a:extLst>
              <a:ext uri="{FF2B5EF4-FFF2-40B4-BE49-F238E27FC236}">
                <a16:creationId xmlns:a16="http://schemas.microsoft.com/office/drawing/2014/main" id="{0ED868CE-4F52-41B0-818A-35E245895CE2}"/>
              </a:ext>
            </a:extLst>
          </p:cNvPr>
          <p:cNvSpPr txBox="1"/>
          <p:nvPr/>
        </p:nvSpPr>
        <p:spPr>
          <a:xfrm>
            <a:off x="2614060" y="1780332"/>
            <a:ext cx="2088232" cy="646331"/>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s-CO" dirty="0"/>
              <a:t>Secretaria de Serv Administrativos</a:t>
            </a:r>
          </a:p>
        </p:txBody>
      </p:sp>
      <p:sp>
        <p:nvSpPr>
          <p:cNvPr id="17" name="CuadroTexto 16">
            <a:extLst>
              <a:ext uri="{FF2B5EF4-FFF2-40B4-BE49-F238E27FC236}">
                <a16:creationId xmlns:a16="http://schemas.microsoft.com/office/drawing/2014/main" id="{DAEF2E90-1402-4D11-9DBA-1995BE0C1081}"/>
              </a:ext>
            </a:extLst>
          </p:cNvPr>
          <p:cNvSpPr txBox="1"/>
          <p:nvPr/>
        </p:nvSpPr>
        <p:spPr>
          <a:xfrm>
            <a:off x="5471043" y="1924073"/>
            <a:ext cx="2088232" cy="369332"/>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CO" dirty="0"/>
              <a:t>F.C.P.A.P.C</a:t>
            </a:r>
          </a:p>
        </p:txBody>
      </p:sp>
      <p:sp>
        <p:nvSpPr>
          <p:cNvPr id="18" name="CuadroTexto 17">
            <a:extLst>
              <a:ext uri="{FF2B5EF4-FFF2-40B4-BE49-F238E27FC236}">
                <a16:creationId xmlns:a16="http://schemas.microsoft.com/office/drawing/2014/main" id="{572B2ED9-35AE-4BC1-B41C-46CFDE3E0AF8}"/>
              </a:ext>
            </a:extLst>
          </p:cNvPr>
          <p:cNvSpPr txBox="1"/>
          <p:nvPr/>
        </p:nvSpPr>
        <p:spPr>
          <a:xfrm>
            <a:off x="2591583" y="2689660"/>
            <a:ext cx="2088232" cy="92333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dirty="0"/>
              <a:t>Solicitud de  usuarios y claves de acceso Pasivocol</a:t>
            </a:r>
          </a:p>
        </p:txBody>
      </p:sp>
      <p:sp>
        <p:nvSpPr>
          <p:cNvPr id="19" name="CuadroTexto 18">
            <a:extLst>
              <a:ext uri="{FF2B5EF4-FFF2-40B4-BE49-F238E27FC236}">
                <a16:creationId xmlns:a16="http://schemas.microsoft.com/office/drawing/2014/main" id="{6CDAE4CA-3C47-42A5-83AB-29400E8DDAA0}"/>
              </a:ext>
            </a:extLst>
          </p:cNvPr>
          <p:cNvSpPr txBox="1"/>
          <p:nvPr/>
        </p:nvSpPr>
        <p:spPr>
          <a:xfrm>
            <a:off x="2591583" y="3809707"/>
            <a:ext cx="2088232"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dirty="0"/>
              <a:t>Debe alimentar aplicativo Pasivocol con información de activos y retirados</a:t>
            </a:r>
          </a:p>
        </p:txBody>
      </p:sp>
      <p:sp>
        <p:nvSpPr>
          <p:cNvPr id="21" name="CuadroTexto 20">
            <a:extLst>
              <a:ext uri="{FF2B5EF4-FFF2-40B4-BE49-F238E27FC236}">
                <a16:creationId xmlns:a16="http://schemas.microsoft.com/office/drawing/2014/main" id="{A0AAC22A-12B2-44CD-A079-E62E8F4AA6CE}"/>
              </a:ext>
            </a:extLst>
          </p:cNvPr>
          <p:cNvSpPr txBox="1"/>
          <p:nvPr/>
        </p:nvSpPr>
        <p:spPr>
          <a:xfrm>
            <a:off x="4355976" y="5229861"/>
            <a:ext cx="1645066" cy="369332"/>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CO" dirty="0"/>
              <a:t>Lograr un 100%</a:t>
            </a:r>
          </a:p>
        </p:txBody>
      </p:sp>
      <p:sp>
        <p:nvSpPr>
          <p:cNvPr id="22" name="CuadroTexto 21">
            <a:extLst>
              <a:ext uri="{FF2B5EF4-FFF2-40B4-BE49-F238E27FC236}">
                <a16:creationId xmlns:a16="http://schemas.microsoft.com/office/drawing/2014/main" id="{13243342-C688-4DE9-BF5B-028C10F0BF81}"/>
              </a:ext>
            </a:extLst>
          </p:cNvPr>
          <p:cNvSpPr txBox="1"/>
          <p:nvPr/>
        </p:nvSpPr>
        <p:spPr>
          <a:xfrm>
            <a:off x="6335139" y="4363929"/>
            <a:ext cx="2448272" cy="64633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dirty="0"/>
              <a:t>Para obtener un calculo actuarial al 2020</a:t>
            </a:r>
          </a:p>
        </p:txBody>
      </p:sp>
      <p:sp>
        <p:nvSpPr>
          <p:cNvPr id="23" name="TextBox 18">
            <a:extLst>
              <a:ext uri="{FF2B5EF4-FFF2-40B4-BE49-F238E27FC236}">
                <a16:creationId xmlns:a16="http://schemas.microsoft.com/office/drawing/2014/main" id="{ED2E71A7-B2DE-4D1C-B3AF-28C469817A13}"/>
              </a:ext>
            </a:extLst>
          </p:cNvPr>
          <p:cNvSpPr txBox="1"/>
          <p:nvPr/>
        </p:nvSpPr>
        <p:spPr>
          <a:xfrm>
            <a:off x="552316" y="4072458"/>
            <a:ext cx="1763688" cy="92333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CO"/>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El ultimo calculo actuarial es del año 2009</a:t>
            </a:r>
          </a:p>
        </p:txBody>
      </p:sp>
      <p:sp>
        <p:nvSpPr>
          <p:cNvPr id="24" name="CuadroTexto 23">
            <a:extLst>
              <a:ext uri="{FF2B5EF4-FFF2-40B4-BE49-F238E27FC236}">
                <a16:creationId xmlns:a16="http://schemas.microsoft.com/office/drawing/2014/main" id="{5B2E6269-CCA5-4D20-B662-6C5BA07BFF98}"/>
              </a:ext>
            </a:extLst>
          </p:cNvPr>
          <p:cNvSpPr txBox="1"/>
          <p:nvPr/>
        </p:nvSpPr>
        <p:spPr>
          <a:xfrm>
            <a:off x="5508302" y="2667000"/>
            <a:ext cx="2088232"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dirty="0"/>
              <a:t>Debe alimentar aplicativo Pasivocol, con informacion de Jubilados</a:t>
            </a:r>
          </a:p>
        </p:txBody>
      </p:sp>
      <p:sp>
        <p:nvSpPr>
          <p:cNvPr id="4" name="Flecha: a la derecha 3">
            <a:extLst>
              <a:ext uri="{FF2B5EF4-FFF2-40B4-BE49-F238E27FC236}">
                <a16:creationId xmlns:a16="http://schemas.microsoft.com/office/drawing/2014/main" id="{E3109E31-CED8-488A-8204-00490B164BAD}"/>
              </a:ext>
            </a:extLst>
          </p:cNvPr>
          <p:cNvSpPr/>
          <p:nvPr/>
        </p:nvSpPr>
        <p:spPr>
          <a:xfrm>
            <a:off x="2161224" y="1911533"/>
            <a:ext cx="309560" cy="218892"/>
          </a:xfrm>
          <a:prstGeom prst="rightArrow">
            <a:avLst/>
          </a:prstGeom>
          <a:solidFill>
            <a:schemeClr val="accent2">
              <a:lumMod val="60000"/>
              <a:lumOff val="40000"/>
            </a:schemeClr>
          </a:solidFill>
          <a:ln>
            <a:solidFill>
              <a:schemeClr val="accent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5" name="Flecha: hacia abajo 4">
            <a:extLst>
              <a:ext uri="{FF2B5EF4-FFF2-40B4-BE49-F238E27FC236}">
                <a16:creationId xmlns:a16="http://schemas.microsoft.com/office/drawing/2014/main" id="{EF971440-7875-419C-8C1A-07D96D1C434D}"/>
              </a:ext>
            </a:extLst>
          </p:cNvPr>
          <p:cNvSpPr/>
          <p:nvPr/>
        </p:nvSpPr>
        <p:spPr>
          <a:xfrm>
            <a:off x="3486945" y="2467236"/>
            <a:ext cx="216024" cy="184177"/>
          </a:xfrm>
          <a:prstGeom prst="downArrow">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hacia abajo 5">
            <a:extLst>
              <a:ext uri="{FF2B5EF4-FFF2-40B4-BE49-F238E27FC236}">
                <a16:creationId xmlns:a16="http://schemas.microsoft.com/office/drawing/2014/main" id="{8061409B-1E8A-4D48-A8F4-209055BD73CD}"/>
              </a:ext>
            </a:extLst>
          </p:cNvPr>
          <p:cNvSpPr/>
          <p:nvPr/>
        </p:nvSpPr>
        <p:spPr>
          <a:xfrm>
            <a:off x="3486945" y="3655867"/>
            <a:ext cx="216024" cy="128058"/>
          </a:xfrm>
          <a:prstGeom prst="downArrow">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hacia abajo 24">
            <a:extLst>
              <a:ext uri="{FF2B5EF4-FFF2-40B4-BE49-F238E27FC236}">
                <a16:creationId xmlns:a16="http://schemas.microsoft.com/office/drawing/2014/main" id="{BDB61D4F-1D97-47BB-95F4-626A6548356A}"/>
              </a:ext>
            </a:extLst>
          </p:cNvPr>
          <p:cNvSpPr/>
          <p:nvPr/>
        </p:nvSpPr>
        <p:spPr>
          <a:xfrm>
            <a:off x="6341463" y="2346282"/>
            <a:ext cx="289089" cy="250627"/>
          </a:xfrm>
          <a:prstGeom prst="downArrow">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9" name="Conector recto de flecha 28">
            <a:extLst>
              <a:ext uri="{FF2B5EF4-FFF2-40B4-BE49-F238E27FC236}">
                <a16:creationId xmlns:a16="http://schemas.microsoft.com/office/drawing/2014/main" id="{989C426A-18F0-4EDD-A2DD-098FB97B967E}"/>
              </a:ext>
            </a:extLst>
          </p:cNvPr>
          <p:cNvCxnSpPr>
            <a:cxnSpLocks/>
          </p:cNvCxnSpPr>
          <p:nvPr/>
        </p:nvCxnSpPr>
        <p:spPr>
          <a:xfrm>
            <a:off x="5796136" y="3903465"/>
            <a:ext cx="0" cy="12613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E64305F3-D3EF-459C-9AD4-A4406214FD0E}"/>
              </a:ext>
            </a:extLst>
          </p:cNvPr>
          <p:cNvCxnSpPr>
            <a:cxnSpLocks/>
          </p:cNvCxnSpPr>
          <p:nvPr/>
        </p:nvCxnSpPr>
        <p:spPr>
          <a:xfrm flipV="1">
            <a:off x="6051136" y="5063137"/>
            <a:ext cx="1403099" cy="404267"/>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73724318-A505-4397-9B94-FE43F62DBFEA}"/>
              </a:ext>
            </a:extLst>
          </p:cNvPr>
          <p:cNvCxnSpPr/>
          <p:nvPr/>
        </p:nvCxnSpPr>
        <p:spPr>
          <a:xfrm>
            <a:off x="1371600" y="2426663"/>
            <a:ext cx="26064" cy="15784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a:extLst>
              <a:ext uri="{FF2B5EF4-FFF2-40B4-BE49-F238E27FC236}">
                <a16:creationId xmlns:a16="http://schemas.microsoft.com/office/drawing/2014/main" id="{B21FA7A2-B411-45C6-996F-ADA0A9E57E5D}"/>
              </a:ext>
            </a:extLst>
          </p:cNvPr>
          <p:cNvCxnSpPr>
            <a:stCxn id="19" idx="2"/>
            <a:endCxn id="21" idx="1"/>
          </p:cNvCxnSpPr>
          <p:nvPr/>
        </p:nvCxnSpPr>
        <p:spPr>
          <a:xfrm rot="16200000" flipH="1">
            <a:off x="3793592" y="4852142"/>
            <a:ext cx="404491" cy="72027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82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1.jpg"/>
          <p:cNvPicPr>
            <a:picLocks noChangeAspect="1"/>
          </p:cNvPicPr>
          <p:nvPr/>
        </p:nvPicPr>
        <p:blipFill>
          <a:blip r:embed="rId2" cstate="print"/>
          <a:stretch>
            <a:fillRect/>
          </a:stretch>
        </p:blipFill>
        <p:spPr>
          <a:xfrm>
            <a:off x="-36512" y="0"/>
            <a:ext cx="9180512" cy="6930162"/>
          </a:xfrm>
          <a:prstGeom prst="rect">
            <a:avLst/>
          </a:prstGeom>
        </p:spPr>
      </p:pic>
      <p:sp>
        <p:nvSpPr>
          <p:cNvPr id="3" name="CuadroTexto 2">
            <a:extLst>
              <a:ext uri="{FF2B5EF4-FFF2-40B4-BE49-F238E27FC236}">
                <a16:creationId xmlns:a16="http://schemas.microsoft.com/office/drawing/2014/main" id="{9A725428-CD70-4CA5-8579-DABB7065AB6E}"/>
              </a:ext>
            </a:extLst>
          </p:cNvPr>
          <p:cNvSpPr txBox="1"/>
          <p:nvPr/>
        </p:nvSpPr>
        <p:spPr>
          <a:xfrm>
            <a:off x="827584" y="1412776"/>
            <a:ext cx="7056784" cy="2862322"/>
          </a:xfrm>
          <a:prstGeom prst="rect">
            <a:avLst/>
          </a:prstGeom>
          <a:noFill/>
        </p:spPr>
        <p:txBody>
          <a:bodyPr wrap="square">
            <a:spAutoFit/>
          </a:bodyPr>
          <a:lstStyle/>
          <a:p>
            <a:pPr algn="ctr"/>
            <a:r>
              <a:rPr lang="es-CO" sz="6000" b="1" dirty="0">
                <a:solidFill>
                  <a:schemeClr val="bg1">
                    <a:lumMod val="50000"/>
                  </a:schemeClr>
                </a:solidFill>
                <a:effectLst>
                  <a:outerShdw blurRad="38100" dist="38100" dir="2700000" algn="tl">
                    <a:srgbClr val="000000">
                      <a:alpha val="43137"/>
                    </a:srgbClr>
                  </a:outerShdw>
                </a:effectLst>
              </a:rPr>
              <a:t>INFORME SISTEMAS INTEGRADOS DE GESTIÓN</a:t>
            </a:r>
            <a:endParaRPr lang="es-CO" sz="6000" dirty="0"/>
          </a:p>
        </p:txBody>
      </p:sp>
    </p:spTree>
    <p:extLst>
      <p:ext uri="{BB962C8B-B14F-4D97-AF65-F5344CB8AC3E}">
        <p14:creationId xmlns:p14="http://schemas.microsoft.com/office/powerpoint/2010/main" val="283237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145324" y="0"/>
            <a:ext cx="9131824" cy="6858000"/>
          </a:xfrm>
          <a:prstGeom prst="rect">
            <a:avLst/>
          </a:prstGeom>
        </p:spPr>
      </p:pic>
      <p:pic>
        <p:nvPicPr>
          <p:cNvPr id="3" name="Imagen 2"/>
          <p:cNvPicPr>
            <a:picLocks noChangeAspect="1"/>
          </p:cNvPicPr>
          <p:nvPr/>
        </p:nvPicPr>
        <p:blipFill>
          <a:blip r:embed="rId3"/>
          <a:stretch>
            <a:fillRect/>
          </a:stretch>
        </p:blipFill>
        <p:spPr>
          <a:xfrm>
            <a:off x="116383" y="4683192"/>
            <a:ext cx="704186" cy="461981"/>
          </a:xfrm>
          <a:prstGeom prst="rect">
            <a:avLst/>
          </a:prstGeom>
        </p:spPr>
      </p:pic>
      <p:sp>
        <p:nvSpPr>
          <p:cNvPr id="4" name="Título 1"/>
          <p:cNvSpPr txBox="1">
            <a:spLocks/>
          </p:cNvSpPr>
          <p:nvPr/>
        </p:nvSpPr>
        <p:spPr>
          <a:xfrm>
            <a:off x="-1548680" y="270010"/>
            <a:ext cx="9144000" cy="7321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7200" b="1" dirty="0"/>
              <a:t>MIPG</a:t>
            </a:r>
          </a:p>
        </p:txBody>
      </p:sp>
      <p:sp>
        <p:nvSpPr>
          <p:cNvPr id="5" name="Rectángulo 4"/>
          <p:cNvSpPr/>
          <p:nvPr/>
        </p:nvSpPr>
        <p:spPr>
          <a:xfrm>
            <a:off x="5380176" y="3311641"/>
            <a:ext cx="3296279" cy="1200329"/>
          </a:xfrm>
          <a:prstGeom prst="rect">
            <a:avLst/>
          </a:prstGeom>
        </p:spPr>
        <p:txBody>
          <a:bodyPr wrap="square">
            <a:spAutoFit/>
          </a:bodyPr>
          <a:lstStyle/>
          <a:p>
            <a:endParaRPr lang="es-CO" sz="1600" dirty="0"/>
          </a:p>
          <a:p>
            <a:pPr algn="just"/>
            <a:r>
              <a:rPr lang="es-CO" sz="1400" b="1" dirty="0">
                <a:solidFill>
                  <a:srgbClr val="FF0000"/>
                </a:solidFill>
              </a:rPr>
              <a:t>Facilitar y promover la efectiva participación ciudadana en la planeación, gestión y evaluación de las entidades públicas.</a:t>
            </a:r>
          </a:p>
        </p:txBody>
      </p:sp>
      <p:sp>
        <p:nvSpPr>
          <p:cNvPr id="6" name="Rectángulo 5"/>
          <p:cNvSpPr/>
          <p:nvPr/>
        </p:nvSpPr>
        <p:spPr>
          <a:xfrm>
            <a:off x="871721" y="3516279"/>
            <a:ext cx="3204425" cy="954107"/>
          </a:xfrm>
          <a:prstGeom prst="rect">
            <a:avLst/>
          </a:prstGeom>
        </p:spPr>
        <p:txBody>
          <a:bodyPr wrap="square">
            <a:spAutoFit/>
          </a:bodyPr>
          <a:lstStyle/>
          <a:p>
            <a:pPr algn="just"/>
            <a:r>
              <a:rPr lang="es-CO" sz="1400" b="1" dirty="0">
                <a:solidFill>
                  <a:srgbClr val="0070C0"/>
                </a:solidFill>
              </a:rPr>
              <a:t>Agilizar, simplificar y flexibilizar la operación para la generación de bienes y servicios que resuelvan efectivamente las necesidades de los ciudadanos.</a:t>
            </a:r>
          </a:p>
        </p:txBody>
      </p:sp>
      <p:sp>
        <p:nvSpPr>
          <p:cNvPr id="7" name="Rectángulo 6"/>
          <p:cNvSpPr/>
          <p:nvPr/>
        </p:nvSpPr>
        <p:spPr>
          <a:xfrm>
            <a:off x="4687763" y="4869535"/>
            <a:ext cx="3988691" cy="954107"/>
          </a:xfrm>
          <a:prstGeom prst="rect">
            <a:avLst/>
          </a:prstGeom>
        </p:spPr>
        <p:txBody>
          <a:bodyPr wrap="square">
            <a:spAutoFit/>
          </a:bodyPr>
          <a:lstStyle/>
          <a:p>
            <a:pPr algn="just"/>
            <a:r>
              <a:rPr lang="es-CO" sz="1400" b="1" dirty="0">
                <a:solidFill>
                  <a:schemeClr val="accent6">
                    <a:lumMod val="75000"/>
                  </a:schemeClr>
                </a:solidFill>
              </a:rPr>
              <a:t>Desarrollar una cultura organizacional sólida fundamentada en la información, el control, la evaluación, para la toma de decisiones y la mejora continua.</a:t>
            </a:r>
          </a:p>
        </p:txBody>
      </p:sp>
      <p:sp>
        <p:nvSpPr>
          <p:cNvPr id="8" name="Rectángulo 7"/>
          <p:cNvSpPr/>
          <p:nvPr/>
        </p:nvSpPr>
        <p:spPr>
          <a:xfrm>
            <a:off x="723690" y="4645696"/>
            <a:ext cx="2914749" cy="738664"/>
          </a:xfrm>
          <a:prstGeom prst="rect">
            <a:avLst/>
          </a:prstGeom>
        </p:spPr>
        <p:txBody>
          <a:bodyPr wrap="square">
            <a:spAutoFit/>
          </a:bodyPr>
          <a:lstStyle/>
          <a:p>
            <a:pPr algn="just"/>
            <a:r>
              <a:rPr lang="es-CO" sz="1400" b="1" dirty="0">
                <a:solidFill>
                  <a:schemeClr val="accent2">
                    <a:lumMod val="75000"/>
                  </a:schemeClr>
                </a:solidFill>
              </a:rPr>
              <a:t>Promover la coordinación interinstitucional para mejorar su gestión y desempeño.</a:t>
            </a:r>
          </a:p>
        </p:txBody>
      </p:sp>
      <p:pic>
        <p:nvPicPr>
          <p:cNvPr id="9" name="Picture 6" descr="Resultado de imagen para respues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867" t="42090" r="1" b="5562"/>
          <a:stretch/>
        </p:blipFill>
        <p:spPr bwMode="auto">
          <a:xfrm>
            <a:off x="7234908" y="1957985"/>
            <a:ext cx="981808" cy="153981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625231" y="1393205"/>
            <a:ext cx="4487866" cy="369332"/>
          </a:xfrm>
          <a:prstGeom prst="rect">
            <a:avLst/>
          </a:prstGeom>
          <a:solidFill>
            <a:srgbClr val="FFFF66"/>
          </a:solidFill>
          <a:ln>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dirty="0"/>
              <a:t>Modelo Integrado de Planeación y Gestión </a:t>
            </a:r>
          </a:p>
        </p:txBody>
      </p:sp>
      <p:pic>
        <p:nvPicPr>
          <p:cNvPr id="11" name="Picture 8" descr="Resultado de imagen para respuest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0934"/>
          <a:stretch/>
        </p:blipFill>
        <p:spPr bwMode="auto">
          <a:xfrm>
            <a:off x="386928" y="1577871"/>
            <a:ext cx="530456" cy="1825034"/>
          </a:xfrm>
          <a:prstGeom prst="rect">
            <a:avLst/>
          </a:prstGeom>
          <a:noFill/>
          <a:extLst>
            <a:ext uri="{909E8E84-426E-40DD-AFC4-6F175D3DCCD1}">
              <a14:hiddenFill xmlns:a14="http://schemas.microsoft.com/office/drawing/2010/main">
                <a:solidFill>
                  <a:srgbClr val="FFFFFF"/>
                </a:solidFill>
              </a14:hiddenFill>
            </a:ext>
          </a:extLst>
        </p:spPr>
      </p:pic>
      <p:sp>
        <p:nvSpPr>
          <p:cNvPr id="12" name="Subtítulo 2"/>
          <p:cNvSpPr txBox="1">
            <a:spLocks/>
          </p:cNvSpPr>
          <p:nvPr/>
        </p:nvSpPr>
        <p:spPr>
          <a:xfrm>
            <a:off x="939966" y="1838001"/>
            <a:ext cx="5835203" cy="57310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CO" sz="1600" dirty="0"/>
              <a:t>El gobierno nacional ha diseñado sistemas y modelos para guiar a los servidores públicos en el ejercicio de la gestión institucional. Después de su implementación, se han recopilado lecciones aprendidas, establecido oportunidades de crecimiento e identificado las mejores prácticas internacionales, para avanzar en el mejoramiento de la gestión pública.</a:t>
            </a:r>
          </a:p>
        </p:txBody>
      </p:sp>
      <p:pic>
        <p:nvPicPr>
          <p:cNvPr id="14" name="Imagen 13"/>
          <p:cNvPicPr>
            <a:picLocks noChangeAspect="1"/>
          </p:cNvPicPr>
          <p:nvPr/>
        </p:nvPicPr>
        <p:blipFill>
          <a:blip r:embed="rId6"/>
          <a:stretch>
            <a:fillRect/>
          </a:stretch>
        </p:blipFill>
        <p:spPr>
          <a:xfrm>
            <a:off x="4779594" y="3497795"/>
            <a:ext cx="416226" cy="475086"/>
          </a:xfrm>
          <a:prstGeom prst="rect">
            <a:avLst/>
          </a:prstGeom>
        </p:spPr>
      </p:pic>
      <p:pic>
        <p:nvPicPr>
          <p:cNvPr id="15" name="Imagen 14"/>
          <p:cNvPicPr>
            <a:picLocks noChangeAspect="1"/>
          </p:cNvPicPr>
          <p:nvPr/>
        </p:nvPicPr>
        <p:blipFill>
          <a:blip r:embed="rId7"/>
          <a:stretch>
            <a:fillRect/>
          </a:stretch>
        </p:blipFill>
        <p:spPr>
          <a:xfrm>
            <a:off x="354722" y="3604642"/>
            <a:ext cx="412261" cy="532503"/>
          </a:xfrm>
          <a:prstGeom prst="rect">
            <a:avLst/>
          </a:prstGeom>
        </p:spPr>
      </p:pic>
      <p:pic>
        <p:nvPicPr>
          <p:cNvPr id="16" name="Imagen 15"/>
          <p:cNvPicPr>
            <a:picLocks noChangeAspect="1"/>
          </p:cNvPicPr>
          <p:nvPr/>
        </p:nvPicPr>
        <p:blipFill>
          <a:blip r:embed="rId8"/>
          <a:stretch>
            <a:fillRect/>
          </a:stretch>
        </p:blipFill>
        <p:spPr>
          <a:xfrm>
            <a:off x="4119377" y="4664990"/>
            <a:ext cx="602422" cy="773854"/>
          </a:xfrm>
          <a:prstGeom prst="rect">
            <a:avLst/>
          </a:prstGeom>
        </p:spPr>
      </p:pic>
    </p:spTree>
    <p:extLst>
      <p:ext uri="{BB962C8B-B14F-4D97-AF65-F5344CB8AC3E}">
        <p14:creationId xmlns:p14="http://schemas.microsoft.com/office/powerpoint/2010/main" val="218013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62B84998-3FE9-4AD4-BFA1-5E9F4828D379}"/>
              </a:ext>
            </a:extLst>
          </p:cNvPr>
          <p:cNvSpPr txBox="1"/>
          <p:nvPr/>
        </p:nvSpPr>
        <p:spPr>
          <a:xfrm>
            <a:off x="1153108" y="417093"/>
            <a:ext cx="4625266" cy="830997"/>
          </a:xfrm>
          <a:prstGeom prst="rect">
            <a:avLst/>
          </a:prstGeom>
          <a:noFill/>
        </p:spPr>
        <p:txBody>
          <a:bodyPr wrap="square">
            <a:spAutoFit/>
          </a:bodyPr>
          <a:lstStyle/>
          <a:p>
            <a:pPr algn="ctr"/>
            <a:r>
              <a:rPr lang="es-MX" sz="2400" b="1" dirty="0">
                <a:solidFill>
                  <a:schemeClr val="tx1">
                    <a:lumMod val="95000"/>
                    <a:lumOff val="5000"/>
                  </a:schemeClr>
                </a:solidFill>
              </a:rPr>
              <a:t>INFORME DE GESTIÓN DE CALIDAD Y MIPG 2020 PROYECCIÓN 2021 </a:t>
            </a:r>
            <a:endParaRPr lang="es-CO" sz="2400" b="1" dirty="0">
              <a:solidFill>
                <a:schemeClr val="tx1">
                  <a:lumMod val="95000"/>
                  <a:lumOff val="5000"/>
                </a:schemeClr>
              </a:solidFill>
            </a:endParaRPr>
          </a:p>
        </p:txBody>
      </p:sp>
      <p:sp>
        <p:nvSpPr>
          <p:cNvPr id="15" name="CuadroTexto 14">
            <a:extLst>
              <a:ext uri="{FF2B5EF4-FFF2-40B4-BE49-F238E27FC236}">
                <a16:creationId xmlns:a16="http://schemas.microsoft.com/office/drawing/2014/main" id="{4E6C2DAE-26D3-4358-8192-8AEE147E7008}"/>
              </a:ext>
            </a:extLst>
          </p:cNvPr>
          <p:cNvSpPr txBox="1"/>
          <p:nvPr/>
        </p:nvSpPr>
        <p:spPr>
          <a:xfrm>
            <a:off x="395536" y="1386079"/>
            <a:ext cx="1728192" cy="646331"/>
          </a:xfrm>
          <a:prstGeom prst="rect">
            <a:avLst/>
          </a:prstGeom>
          <a:solidFill>
            <a:schemeClr val="accent2">
              <a:lumMod val="60000"/>
              <a:lumOff val="40000"/>
            </a:schemeClr>
          </a:solidFill>
          <a:ln>
            <a:solidFill>
              <a:schemeClr val="accent2">
                <a:lumMod val="75000"/>
              </a:schemeClr>
            </a:solidFill>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200" dirty="0">
                <a:solidFill>
                  <a:schemeClr val="accent2"/>
                </a:solidFill>
                <a:effectLst>
                  <a:outerShdw blurRad="38100" dist="38100" dir="2700000" algn="tl">
                    <a:srgbClr val="000000">
                      <a:alpha val="43137"/>
                    </a:srgbClr>
                  </a:outerShdw>
                </a:effectLst>
              </a:rPr>
              <a:t>MODELO INTEGRADO DE PLANEACIÓN Y GESTIÓN MIPG2</a:t>
            </a:r>
          </a:p>
        </p:txBody>
      </p:sp>
      <p:sp>
        <p:nvSpPr>
          <p:cNvPr id="16" name="CuadroTexto 15">
            <a:extLst>
              <a:ext uri="{FF2B5EF4-FFF2-40B4-BE49-F238E27FC236}">
                <a16:creationId xmlns:a16="http://schemas.microsoft.com/office/drawing/2014/main" id="{BA62A0D1-03AA-458B-9394-9B056D4DC7D5}"/>
              </a:ext>
            </a:extLst>
          </p:cNvPr>
          <p:cNvSpPr txBox="1"/>
          <p:nvPr/>
        </p:nvSpPr>
        <p:spPr>
          <a:xfrm>
            <a:off x="395536" y="2205335"/>
            <a:ext cx="1728192" cy="46166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dirty="0"/>
              <a:t>Autodiagnósticos Actualizados</a:t>
            </a:r>
          </a:p>
        </p:txBody>
      </p:sp>
      <p:sp>
        <p:nvSpPr>
          <p:cNvPr id="17" name="CuadroTexto 16">
            <a:extLst>
              <a:ext uri="{FF2B5EF4-FFF2-40B4-BE49-F238E27FC236}">
                <a16:creationId xmlns:a16="http://schemas.microsoft.com/office/drawing/2014/main" id="{4A2E58A7-6575-4AE7-A5D9-E8F2734008C9}"/>
              </a:ext>
            </a:extLst>
          </p:cNvPr>
          <p:cNvSpPr txBox="1"/>
          <p:nvPr/>
        </p:nvSpPr>
        <p:spPr>
          <a:xfrm>
            <a:off x="273596" y="2808618"/>
            <a:ext cx="2461055" cy="2708434"/>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s-ES" sz="1000" dirty="0"/>
              <a:t>Gestión del talento humano</a:t>
            </a:r>
            <a:endParaRPr lang="es-CO" sz="1000" dirty="0"/>
          </a:p>
          <a:p>
            <a:pPr marL="285750" lvl="0" indent="-285750">
              <a:buFont typeface="Arial" panose="020B0604020202020204" pitchFamily="34" charset="0"/>
              <a:buChar char="•"/>
            </a:pPr>
            <a:r>
              <a:rPr lang="es-ES" sz="1000" dirty="0"/>
              <a:t>Integridad</a:t>
            </a:r>
            <a:endParaRPr lang="es-CO" sz="1000" dirty="0"/>
          </a:p>
          <a:p>
            <a:pPr marL="285750" lvl="0" indent="-285750">
              <a:buFont typeface="Arial" panose="020B0604020202020204" pitchFamily="34" charset="0"/>
              <a:buChar char="•"/>
            </a:pPr>
            <a:r>
              <a:rPr lang="es-ES" sz="1000" dirty="0"/>
              <a:t>Plan anticorrupción</a:t>
            </a:r>
            <a:endParaRPr lang="es-CO" sz="1000" dirty="0"/>
          </a:p>
          <a:p>
            <a:pPr marL="285750" lvl="0" indent="-285750">
              <a:buFont typeface="Arial" panose="020B0604020202020204" pitchFamily="34" charset="0"/>
              <a:buChar char="•"/>
            </a:pPr>
            <a:r>
              <a:rPr lang="es-ES" sz="1000" dirty="0"/>
              <a:t>Gobierno Digital</a:t>
            </a:r>
            <a:endParaRPr lang="es-CO" sz="1000" dirty="0"/>
          </a:p>
          <a:p>
            <a:pPr marL="285750" lvl="0" indent="-285750">
              <a:buFont typeface="Arial" panose="020B0604020202020204" pitchFamily="34" charset="0"/>
              <a:buChar char="•"/>
            </a:pPr>
            <a:r>
              <a:rPr lang="es-ES" sz="1000" dirty="0"/>
              <a:t>Servicio al ciudadano</a:t>
            </a:r>
            <a:endParaRPr lang="es-CO" sz="1000" dirty="0"/>
          </a:p>
          <a:p>
            <a:pPr marL="285750" lvl="0" indent="-285750">
              <a:buFont typeface="Arial" panose="020B0604020202020204" pitchFamily="34" charset="0"/>
              <a:buChar char="•"/>
            </a:pPr>
            <a:r>
              <a:rPr lang="es-ES" sz="1000" dirty="0"/>
              <a:t>Rendición de cuentas</a:t>
            </a:r>
            <a:endParaRPr lang="es-CO" sz="1000" dirty="0"/>
          </a:p>
          <a:p>
            <a:pPr marL="285750" lvl="0" indent="-285750">
              <a:buFont typeface="Arial" panose="020B0604020202020204" pitchFamily="34" charset="0"/>
              <a:buChar char="•"/>
            </a:pPr>
            <a:r>
              <a:rPr lang="es-ES" sz="1000" dirty="0"/>
              <a:t>Gestión documental</a:t>
            </a:r>
            <a:endParaRPr lang="es-CO" sz="1000" dirty="0"/>
          </a:p>
          <a:p>
            <a:pPr marL="285750" lvl="0" indent="-285750">
              <a:buFont typeface="Arial" panose="020B0604020202020204" pitchFamily="34" charset="0"/>
              <a:buChar char="•"/>
            </a:pPr>
            <a:r>
              <a:rPr lang="es-ES" sz="1000" dirty="0"/>
              <a:t>Transparencia y acceso a la información</a:t>
            </a:r>
            <a:endParaRPr lang="es-CO" sz="1000" dirty="0"/>
          </a:p>
          <a:p>
            <a:pPr marL="285750" lvl="0" indent="-285750">
              <a:buFont typeface="Arial" panose="020B0604020202020204" pitchFamily="34" charset="0"/>
              <a:buChar char="•"/>
            </a:pPr>
            <a:r>
              <a:rPr lang="es-ES" sz="1000" dirty="0"/>
              <a:t>Gestión del conocimiento y la innovación</a:t>
            </a:r>
            <a:endParaRPr lang="es-CO" sz="1000" dirty="0"/>
          </a:p>
          <a:p>
            <a:pPr marL="285750" lvl="0" indent="-285750">
              <a:buFont typeface="Arial" panose="020B0604020202020204" pitchFamily="34" charset="0"/>
              <a:buChar char="•"/>
            </a:pPr>
            <a:r>
              <a:rPr lang="es-ES" sz="1000" dirty="0"/>
              <a:t>Control Interno</a:t>
            </a:r>
            <a:endParaRPr lang="es-CO" sz="1000" dirty="0"/>
          </a:p>
          <a:p>
            <a:pPr marL="285750" lvl="0" indent="-285750">
              <a:buFont typeface="Arial" panose="020B0604020202020204" pitchFamily="34" charset="0"/>
              <a:buChar char="•"/>
            </a:pPr>
            <a:r>
              <a:rPr lang="es-ES" sz="1000" dirty="0"/>
              <a:t>Dirección y Planeación</a:t>
            </a:r>
            <a:endParaRPr lang="es-CO" sz="1000" dirty="0"/>
          </a:p>
          <a:p>
            <a:pPr marL="285750" lvl="0" indent="-285750">
              <a:buFont typeface="Arial" panose="020B0604020202020204" pitchFamily="34" charset="0"/>
              <a:buChar char="•"/>
            </a:pPr>
            <a:r>
              <a:rPr lang="es-ES" sz="1000" dirty="0"/>
              <a:t>Gestión presupuestal</a:t>
            </a:r>
            <a:endParaRPr lang="es-CO" sz="1000" dirty="0"/>
          </a:p>
          <a:p>
            <a:pPr marL="285750" lvl="0" indent="-285750">
              <a:buFont typeface="Arial" panose="020B0604020202020204" pitchFamily="34" charset="0"/>
              <a:buChar char="•"/>
            </a:pPr>
            <a:r>
              <a:rPr lang="es-ES" sz="1000" dirty="0"/>
              <a:t>Defensa jurídica</a:t>
            </a:r>
            <a:endParaRPr lang="es-CO" sz="1000" dirty="0"/>
          </a:p>
          <a:p>
            <a:pPr marL="285750" indent="-285750">
              <a:buFont typeface="Arial" panose="020B0604020202020204" pitchFamily="34" charset="0"/>
              <a:buChar char="•"/>
            </a:pPr>
            <a:r>
              <a:rPr lang="es-ES" sz="1000" dirty="0"/>
              <a:t>Seguimiento y evaluación del desempeño</a:t>
            </a:r>
            <a:endParaRPr lang="es-CO" sz="1000" dirty="0"/>
          </a:p>
        </p:txBody>
      </p:sp>
      <p:sp>
        <p:nvSpPr>
          <p:cNvPr id="18" name="CuadroTexto 17">
            <a:extLst>
              <a:ext uri="{FF2B5EF4-FFF2-40B4-BE49-F238E27FC236}">
                <a16:creationId xmlns:a16="http://schemas.microsoft.com/office/drawing/2014/main" id="{0234570E-3E22-4AAF-8C17-9F45E4440098}"/>
              </a:ext>
            </a:extLst>
          </p:cNvPr>
          <p:cNvSpPr txBox="1"/>
          <p:nvPr/>
        </p:nvSpPr>
        <p:spPr>
          <a:xfrm>
            <a:off x="3492374" y="2375711"/>
            <a:ext cx="1848561" cy="1323439"/>
          </a:xfrm>
          <a:prstGeom prst="rect">
            <a:avLst/>
          </a:prstGeom>
          <a:solidFill>
            <a:schemeClr val="tx2">
              <a:lumMod val="60000"/>
              <a:lumOff val="40000"/>
            </a:schemeClr>
          </a:solidFill>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solidFill>
                  <a:schemeClr val="bg1"/>
                </a:solidFill>
              </a:rPr>
              <a:t>Ejecución de las acciones contempladas en los planes de acción del modelo</a:t>
            </a:r>
            <a:r>
              <a:rPr lang="es-ES" sz="1600" dirty="0">
                <a:solidFill>
                  <a:srgbClr val="000000"/>
                </a:solidFill>
                <a:latin typeface="Arial" panose="020B0604020202020204" pitchFamily="34" charset="0"/>
              </a:rPr>
              <a:t/>
            </a:r>
            <a:br>
              <a:rPr lang="es-ES" sz="1600" dirty="0">
                <a:solidFill>
                  <a:srgbClr val="000000"/>
                </a:solidFill>
                <a:latin typeface="Arial" panose="020B0604020202020204" pitchFamily="34" charset="0"/>
              </a:rPr>
            </a:br>
            <a:r>
              <a:rPr lang="es-ES" sz="1600" dirty="0">
                <a:solidFill>
                  <a:srgbClr val="000000"/>
                </a:solidFill>
                <a:latin typeface="Arial" panose="020B0604020202020204" pitchFamily="34" charset="0"/>
              </a:rPr>
              <a:t/>
            </a:r>
            <a:br>
              <a:rPr lang="es-ES" sz="1600" dirty="0">
                <a:solidFill>
                  <a:srgbClr val="000000"/>
                </a:solidFill>
                <a:latin typeface="Arial" panose="020B0604020202020204" pitchFamily="34" charset="0"/>
              </a:rPr>
            </a:br>
            <a:endParaRPr lang="es-CO" sz="1600" dirty="0">
              <a:solidFill>
                <a:schemeClr val="bg1"/>
              </a:solidFill>
            </a:endParaRPr>
          </a:p>
        </p:txBody>
      </p:sp>
      <p:sp>
        <p:nvSpPr>
          <p:cNvPr id="19" name="CuadroTexto 18">
            <a:extLst>
              <a:ext uri="{FF2B5EF4-FFF2-40B4-BE49-F238E27FC236}">
                <a16:creationId xmlns:a16="http://schemas.microsoft.com/office/drawing/2014/main" id="{456C31A1-8268-47E5-B03E-0126FF9826ED}"/>
              </a:ext>
            </a:extLst>
          </p:cNvPr>
          <p:cNvSpPr txBox="1"/>
          <p:nvPr/>
        </p:nvSpPr>
        <p:spPr>
          <a:xfrm>
            <a:off x="3491387" y="1567604"/>
            <a:ext cx="1728192" cy="307777"/>
          </a:xfrm>
          <a:prstGeom prst="rect">
            <a:avLst/>
          </a:prstGeom>
          <a:solidFill>
            <a:schemeClr val="accent2">
              <a:lumMod val="60000"/>
              <a:lumOff val="40000"/>
            </a:schemeClr>
          </a:solidFill>
          <a:ln>
            <a:solidFill>
              <a:schemeClr val="accent2">
                <a:lumMod val="75000"/>
              </a:schemeClr>
            </a:solidFill>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CO"/>
            </a:defPPr>
            <a:lvl1pPr algn="ctr">
              <a:defRPr sz="1600">
                <a:solidFill>
                  <a:schemeClr val="accent2"/>
                </a:solidFill>
                <a:effectLst>
                  <a:outerShdw blurRad="38100" dist="38100" dir="2700000" algn="tl">
                    <a:srgbClr val="000000">
                      <a:alpha val="43137"/>
                    </a:srgbClr>
                  </a:outerShdw>
                </a:effectLst>
              </a:defRPr>
            </a:lvl1pPr>
          </a:lstStyle>
          <a:p>
            <a:r>
              <a:rPr lang="es-CO" sz="1400" dirty="0"/>
              <a:t>IMPLEMENTACIÓN</a:t>
            </a:r>
          </a:p>
        </p:txBody>
      </p:sp>
      <p:sp>
        <p:nvSpPr>
          <p:cNvPr id="20" name="CuadroTexto 19">
            <a:extLst>
              <a:ext uri="{FF2B5EF4-FFF2-40B4-BE49-F238E27FC236}">
                <a16:creationId xmlns:a16="http://schemas.microsoft.com/office/drawing/2014/main" id="{A2F9C9B1-9FF9-406C-A64E-7A763E4477F3}"/>
              </a:ext>
            </a:extLst>
          </p:cNvPr>
          <p:cNvSpPr txBox="1"/>
          <p:nvPr/>
        </p:nvSpPr>
        <p:spPr>
          <a:xfrm>
            <a:off x="3408550" y="4049756"/>
            <a:ext cx="2016208" cy="830997"/>
          </a:xfrm>
          <a:prstGeom prst="rect">
            <a:avLst/>
          </a:prstGeom>
          <a:solidFill>
            <a:schemeClr val="tx2">
              <a:lumMod val="60000"/>
              <a:lumOff val="40000"/>
            </a:schemeClr>
          </a:solidFill>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O"/>
            </a:defPPr>
            <a:lvl1pPr algn="ctr">
              <a:defRPr sz="1600">
                <a:solidFill>
                  <a:schemeClr val="bg1"/>
                </a:solidFill>
              </a:defRPr>
            </a:lvl1pPr>
          </a:lstStyle>
          <a:p>
            <a:r>
              <a:rPr lang="es-ES" sz="1200" dirty="0"/>
              <a:t>Reuniones de comité de gestión y desempeño</a:t>
            </a:r>
            <a:br>
              <a:rPr lang="es-ES" sz="1200" dirty="0"/>
            </a:br>
            <a:endParaRPr lang="es-ES" sz="1200" dirty="0"/>
          </a:p>
          <a:p>
            <a:r>
              <a:rPr lang="es-ES" sz="1200" dirty="0"/>
              <a:t>Comité operando</a:t>
            </a:r>
            <a:endParaRPr lang="es-CO" sz="1200" dirty="0"/>
          </a:p>
        </p:txBody>
      </p:sp>
      <p:sp>
        <p:nvSpPr>
          <p:cNvPr id="21" name="CuadroTexto 20">
            <a:extLst>
              <a:ext uri="{FF2B5EF4-FFF2-40B4-BE49-F238E27FC236}">
                <a16:creationId xmlns:a16="http://schemas.microsoft.com/office/drawing/2014/main" id="{FA4A2A4B-04F7-4686-8FFD-3A14E4FBF39C}"/>
              </a:ext>
            </a:extLst>
          </p:cNvPr>
          <p:cNvSpPr txBox="1"/>
          <p:nvPr/>
        </p:nvSpPr>
        <p:spPr>
          <a:xfrm>
            <a:off x="5765078" y="2838250"/>
            <a:ext cx="2016208" cy="461665"/>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dirty="0">
                <a:solidFill>
                  <a:schemeClr val="bg1"/>
                </a:solidFill>
              </a:rPr>
              <a:t>Actividades definidas con responsables y cronograma</a:t>
            </a:r>
          </a:p>
        </p:txBody>
      </p:sp>
      <p:sp>
        <p:nvSpPr>
          <p:cNvPr id="22" name="CuadroTexto 21">
            <a:extLst>
              <a:ext uri="{FF2B5EF4-FFF2-40B4-BE49-F238E27FC236}">
                <a16:creationId xmlns:a16="http://schemas.microsoft.com/office/drawing/2014/main" id="{C1549FDE-9B0B-4BBC-A229-F289921F42C7}"/>
              </a:ext>
            </a:extLst>
          </p:cNvPr>
          <p:cNvSpPr txBox="1"/>
          <p:nvPr/>
        </p:nvSpPr>
        <p:spPr>
          <a:xfrm>
            <a:off x="5796136" y="4167432"/>
            <a:ext cx="2016208" cy="461665"/>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dirty="0">
                <a:solidFill>
                  <a:schemeClr val="bg1"/>
                </a:solidFill>
              </a:rPr>
              <a:t>El seguimiento se realiza en comité </a:t>
            </a:r>
          </a:p>
        </p:txBody>
      </p:sp>
      <p:cxnSp>
        <p:nvCxnSpPr>
          <p:cNvPr id="23" name="Conector recto de flecha 22">
            <a:extLst>
              <a:ext uri="{FF2B5EF4-FFF2-40B4-BE49-F238E27FC236}">
                <a16:creationId xmlns:a16="http://schemas.microsoft.com/office/drawing/2014/main" id="{2301CA34-E924-4D44-B4D7-C40718321406}"/>
              </a:ext>
            </a:extLst>
          </p:cNvPr>
          <p:cNvCxnSpPr/>
          <p:nvPr/>
        </p:nvCxnSpPr>
        <p:spPr>
          <a:xfrm>
            <a:off x="2123728" y="2493318"/>
            <a:ext cx="12848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F0697636-BBEC-47D3-AC8C-459D1F4EDDD6}"/>
              </a:ext>
            </a:extLst>
          </p:cNvPr>
          <p:cNvCxnSpPr/>
          <p:nvPr/>
        </p:nvCxnSpPr>
        <p:spPr>
          <a:xfrm>
            <a:off x="4416654" y="3699150"/>
            <a:ext cx="0" cy="3506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2D8023CD-37BB-42CB-A290-8486D98413AC}"/>
              </a:ext>
            </a:extLst>
          </p:cNvPr>
          <p:cNvCxnSpPr/>
          <p:nvPr/>
        </p:nvCxnSpPr>
        <p:spPr>
          <a:xfrm>
            <a:off x="5340935" y="3037430"/>
            <a:ext cx="4241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B5D9D0B3-0754-43AD-915E-8585541A0C98}"/>
              </a:ext>
            </a:extLst>
          </p:cNvPr>
          <p:cNvCxnSpPr/>
          <p:nvPr/>
        </p:nvCxnSpPr>
        <p:spPr>
          <a:xfrm>
            <a:off x="6773182" y="3299915"/>
            <a:ext cx="0" cy="8629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FFCE0475-1094-45BB-A403-CA0D9B98E1D0}"/>
              </a:ext>
            </a:extLst>
          </p:cNvPr>
          <p:cNvCxnSpPr>
            <a:stCxn id="15" idx="2"/>
            <a:endCxn id="16" idx="0"/>
          </p:cNvCxnSpPr>
          <p:nvPr/>
        </p:nvCxnSpPr>
        <p:spPr>
          <a:xfrm>
            <a:off x="1259632" y="2032410"/>
            <a:ext cx="0" cy="172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EE29C1A-35D5-49A8-82A5-F8B32D19D6F4}"/>
              </a:ext>
            </a:extLst>
          </p:cNvPr>
          <p:cNvCxnSpPr/>
          <p:nvPr/>
        </p:nvCxnSpPr>
        <p:spPr>
          <a:xfrm>
            <a:off x="1259632" y="2667000"/>
            <a:ext cx="0" cy="14161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08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43981" y="45601"/>
            <a:ext cx="9172596"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700691EC-318F-4757-8EF5-E1657E6D6AEF}"/>
              </a:ext>
            </a:extLst>
          </p:cNvPr>
          <p:cNvSpPr txBox="1"/>
          <p:nvPr/>
        </p:nvSpPr>
        <p:spPr>
          <a:xfrm>
            <a:off x="1153108" y="417093"/>
            <a:ext cx="4625266" cy="830997"/>
          </a:xfrm>
          <a:prstGeom prst="rect">
            <a:avLst/>
          </a:prstGeom>
          <a:noFill/>
        </p:spPr>
        <p:txBody>
          <a:bodyPr wrap="square">
            <a:spAutoFit/>
          </a:bodyPr>
          <a:lstStyle/>
          <a:p>
            <a:pPr algn="ctr"/>
            <a:r>
              <a:rPr lang="es-MX" sz="2400" b="1" dirty="0">
                <a:solidFill>
                  <a:schemeClr val="tx1">
                    <a:lumMod val="95000"/>
                    <a:lumOff val="5000"/>
                  </a:schemeClr>
                </a:solidFill>
              </a:rPr>
              <a:t>INFORME DE GESTIÓN DE CALIDAD Y MIPG 2020 PROYECCIÓN 2021 </a:t>
            </a:r>
            <a:endParaRPr lang="es-CO" sz="2400" b="1" dirty="0">
              <a:solidFill>
                <a:schemeClr val="tx1">
                  <a:lumMod val="95000"/>
                  <a:lumOff val="5000"/>
                </a:schemeClr>
              </a:solidFill>
            </a:endParaRPr>
          </a:p>
        </p:txBody>
      </p:sp>
      <p:sp>
        <p:nvSpPr>
          <p:cNvPr id="14" name="CuadroTexto 13">
            <a:extLst>
              <a:ext uri="{FF2B5EF4-FFF2-40B4-BE49-F238E27FC236}">
                <a16:creationId xmlns:a16="http://schemas.microsoft.com/office/drawing/2014/main" id="{F16C9AC4-08E5-4255-AEFA-BB40365EC3AC}"/>
              </a:ext>
            </a:extLst>
          </p:cNvPr>
          <p:cNvSpPr txBox="1"/>
          <p:nvPr/>
        </p:nvSpPr>
        <p:spPr>
          <a:xfrm>
            <a:off x="503667" y="1642287"/>
            <a:ext cx="2088232" cy="461665"/>
          </a:xfrm>
          <a:prstGeom prst="rect">
            <a:avLst/>
          </a:prstGeom>
          <a:solidFill>
            <a:schemeClr val="accent4"/>
          </a:solidFill>
          <a:ln>
            <a:solidFill>
              <a:srgbClr val="7030A0"/>
            </a:solidFill>
          </a:ln>
          <a:effectLst>
            <a:innerShdw blurRad="63500" dist="50800" dir="135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200" dirty="0">
                <a:solidFill>
                  <a:schemeClr val="bg1"/>
                </a:solidFill>
                <a:effectLst>
                  <a:outerShdw blurRad="38100" dist="38100" dir="2700000" algn="tl">
                    <a:srgbClr val="000000">
                      <a:alpha val="43137"/>
                    </a:srgbClr>
                  </a:outerShdw>
                </a:effectLst>
              </a:rPr>
              <a:t>PLAN  DE DESARROLLO/ACCIÓN</a:t>
            </a:r>
          </a:p>
        </p:txBody>
      </p:sp>
      <p:sp>
        <p:nvSpPr>
          <p:cNvPr id="15" name="CuadroTexto 14">
            <a:extLst>
              <a:ext uri="{FF2B5EF4-FFF2-40B4-BE49-F238E27FC236}">
                <a16:creationId xmlns:a16="http://schemas.microsoft.com/office/drawing/2014/main" id="{2351F8E8-688B-4AEA-A883-C1840C8302A4}"/>
              </a:ext>
            </a:extLst>
          </p:cNvPr>
          <p:cNvSpPr txBox="1"/>
          <p:nvPr/>
        </p:nvSpPr>
        <p:spPr>
          <a:xfrm>
            <a:off x="693607" y="2432707"/>
            <a:ext cx="1728192" cy="64633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dirty="0"/>
              <a:t>Seguimiento a la ejecución a conformidad del Plan de acción 2020</a:t>
            </a:r>
          </a:p>
        </p:txBody>
      </p:sp>
      <p:sp>
        <p:nvSpPr>
          <p:cNvPr id="16" name="CuadroTexto 15">
            <a:extLst>
              <a:ext uri="{FF2B5EF4-FFF2-40B4-BE49-F238E27FC236}">
                <a16:creationId xmlns:a16="http://schemas.microsoft.com/office/drawing/2014/main" id="{8AF80CEF-4710-4479-A479-5EF670EA3477}"/>
              </a:ext>
            </a:extLst>
          </p:cNvPr>
          <p:cNvSpPr txBox="1"/>
          <p:nvPr/>
        </p:nvSpPr>
        <p:spPr>
          <a:xfrm>
            <a:off x="409723" y="3626332"/>
            <a:ext cx="2390510" cy="276999"/>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CO" sz="1200" dirty="0"/>
              <a:t>Elaboración Plan de acción 2021</a:t>
            </a:r>
          </a:p>
        </p:txBody>
      </p:sp>
      <p:sp>
        <p:nvSpPr>
          <p:cNvPr id="17" name="CuadroTexto 16">
            <a:extLst>
              <a:ext uri="{FF2B5EF4-FFF2-40B4-BE49-F238E27FC236}">
                <a16:creationId xmlns:a16="http://schemas.microsoft.com/office/drawing/2014/main" id="{EC01CBB9-3855-496C-A99B-3BD74B9931AB}"/>
              </a:ext>
            </a:extLst>
          </p:cNvPr>
          <p:cNvSpPr txBox="1"/>
          <p:nvPr/>
        </p:nvSpPr>
        <p:spPr>
          <a:xfrm>
            <a:off x="409723" y="4553862"/>
            <a:ext cx="2390510" cy="46166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CO" sz="1200" dirty="0"/>
              <a:t>Articulación con Plan de Desarrollo Municipal</a:t>
            </a:r>
          </a:p>
        </p:txBody>
      </p:sp>
      <p:sp>
        <p:nvSpPr>
          <p:cNvPr id="18" name="CuadroTexto 17">
            <a:extLst>
              <a:ext uri="{FF2B5EF4-FFF2-40B4-BE49-F238E27FC236}">
                <a16:creationId xmlns:a16="http://schemas.microsoft.com/office/drawing/2014/main" id="{40C86E70-8FD9-4307-8864-5E2B675920A1}"/>
              </a:ext>
            </a:extLst>
          </p:cNvPr>
          <p:cNvSpPr txBox="1"/>
          <p:nvPr/>
        </p:nvSpPr>
        <p:spPr>
          <a:xfrm>
            <a:off x="3131848" y="2093957"/>
            <a:ext cx="2016208" cy="1015663"/>
          </a:xfrm>
          <a:prstGeom prst="rect">
            <a:avLst/>
          </a:prstGeom>
          <a:solidFill>
            <a:schemeClr val="accent2">
              <a:lumMod val="60000"/>
              <a:lumOff val="40000"/>
            </a:schemeClr>
          </a:solidFill>
          <a:effectLst>
            <a:outerShdw blurRad="50800" dist="50800" dir="5400000" algn="ctr" rotWithShape="0">
              <a:schemeClr val="accent5">
                <a:lumMod val="60000"/>
                <a:lumOff val="40000"/>
              </a:scheme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solidFill>
                  <a:schemeClr val="bg1"/>
                </a:solidFill>
              </a:rPr>
              <a:t>Informes semestrales de control Interno</a:t>
            </a:r>
          </a:p>
          <a:p>
            <a:pPr algn="ctr"/>
            <a:r>
              <a:rPr lang="es-ES" sz="1200" dirty="0">
                <a:solidFill>
                  <a:schemeClr val="bg1"/>
                </a:solidFill>
              </a:rPr>
              <a:t>Informes de seguimiento a plan de desarrollo</a:t>
            </a:r>
            <a:br>
              <a:rPr lang="es-ES" sz="1200" dirty="0">
                <a:solidFill>
                  <a:schemeClr val="bg1"/>
                </a:solidFill>
              </a:rPr>
            </a:br>
            <a:endParaRPr lang="es-CO" sz="1200" dirty="0">
              <a:solidFill>
                <a:schemeClr val="bg1"/>
              </a:solidFill>
            </a:endParaRPr>
          </a:p>
        </p:txBody>
      </p:sp>
      <p:sp>
        <p:nvSpPr>
          <p:cNvPr id="19" name="CuadroTexto 18">
            <a:extLst>
              <a:ext uri="{FF2B5EF4-FFF2-40B4-BE49-F238E27FC236}">
                <a16:creationId xmlns:a16="http://schemas.microsoft.com/office/drawing/2014/main" id="{978E4EB9-336D-4892-B0E2-01BBEF168D79}"/>
              </a:ext>
            </a:extLst>
          </p:cNvPr>
          <p:cNvSpPr txBox="1"/>
          <p:nvPr/>
        </p:nvSpPr>
        <p:spPr>
          <a:xfrm>
            <a:off x="3141678" y="3583596"/>
            <a:ext cx="2016208" cy="461665"/>
          </a:xfrm>
          <a:prstGeom prst="rect">
            <a:avLst/>
          </a:prstGeom>
          <a:solidFill>
            <a:schemeClr val="accent2">
              <a:lumMod val="60000"/>
              <a:lumOff val="40000"/>
            </a:schemeClr>
          </a:solidFill>
          <a:effectLst>
            <a:outerShdw blurRad="50800" dist="50800" dir="5400000" algn="ctr" rotWithShape="0">
              <a:schemeClr val="accent5">
                <a:lumMod val="60000"/>
                <a:lumOff val="40000"/>
              </a:scheme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O"/>
            </a:defPPr>
            <a:lvl1pPr algn="ctr">
              <a:defRPr sz="1600">
                <a:solidFill>
                  <a:schemeClr val="bg1"/>
                </a:solidFill>
              </a:defRPr>
            </a:lvl1pPr>
          </a:lstStyle>
          <a:p>
            <a:r>
              <a:rPr lang="es-ES" sz="1200" dirty="0"/>
              <a:t>Informe de derechos de autor</a:t>
            </a:r>
            <a:endParaRPr lang="es-CO" sz="1200" dirty="0"/>
          </a:p>
        </p:txBody>
      </p:sp>
      <p:sp>
        <p:nvSpPr>
          <p:cNvPr id="20" name="CuadroTexto 19">
            <a:extLst>
              <a:ext uri="{FF2B5EF4-FFF2-40B4-BE49-F238E27FC236}">
                <a16:creationId xmlns:a16="http://schemas.microsoft.com/office/drawing/2014/main" id="{81936489-8530-4AE5-8892-0E12A6373C87}"/>
              </a:ext>
            </a:extLst>
          </p:cNvPr>
          <p:cNvSpPr txBox="1"/>
          <p:nvPr/>
        </p:nvSpPr>
        <p:spPr>
          <a:xfrm>
            <a:off x="3221317" y="4877028"/>
            <a:ext cx="2016208" cy="276999"/>
          </a:xfrm>
          <a:prstGeom prst="rect">
            <a:avLst/>
          </a:prstGeom>
          <a:solidFill>
            <a:schemeClr val="accent2">
              <a:lumMod val="60000"/>
              <a:lumOff val="40000"/>
            </a:schemeClr>
          </a:solidFill>
          <a:effectLst>
            <a:outerShdw blurRad="50800" dist="50800" dir="5400000" algn="ctr" rotWithShape="0">
              <a:schemeClr val="accent5">
                <a:lumMod val="60000"/>
                <a:lumOff val="40000"/>
              </a:scheme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O"/>
            </a:defPPr>
            <a:lvl1pPr algn="ctr">
              <a:defRPr sz="1600">
                <a:solidFill>
                  <a:schemeClr val="bg1"/>
                </a:solidFill>
              </a:defRPr>
            </a:lvl1pPr>
          </a:lstStyle>
          <a:p>
            <a:r>
              <a:rPr lang="es-ES" sz="1200" dirty="0"/>
              <a:t>FURAG a nivel interno</a:t>
            </a:r>
            <a:endParaRPr lang="es-CO" sz="1200" dirty="0"/>
          </a:p>
        </p:txBody>
      </p:sp>
      <p:sp>
        <p:nvSpPr>
          <p:cNvPr id="21" name="CuadroTexto 20">
            <a:extLst>
              <a:ext uri="{FF2B5EF4-FFF2-40B4-BE49-F238E27FC236}">
                <a16:creationId xmlns:a16="http://schemas.microsoft.com/office/drawing/2014/main" id="{1C3A519E-7471-4CDA-A671-D611E5F96DB9}"/>
              </a:ext>
            </a:extLst>
          </p:cNvPr>
          <p:cNvSpPr txBox="1"/>
          <p:nvPr/>
        </p:nvSpPr>
        <p:spPr>
          <a:xfrm>
            <a:off x="5762045" y="2044371"/>
            <a:ext cx="1728192" cy="276999"/>
          </a:xfrm>
          <a:prstGeom prst="rect">
            <a:avLst/>
          </a:prstGeom>
          <a:solidFill>
            <a:schemeClr val="accent4"/>
          </a:solidFill>
          <a:ln>
            <a:solidFill>
              <a:srgbClr val="7030A0"/>
            </a:solidFill>
          </a:ln>
          <a:effectLst>
            <a:innerShdw blurRad="63500" dist="50800" dir="135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CO"/>
            </a:defPPr>
            <a:lvl1pPr algn="ctr">
              <a:defRPr sz="1600">
                <a:solidFill>
                  <a:schemeClr val="accent2"/>
                </a:solidFill>
              </a:defRPr>
            </a:lvl1pPr>
          </a:lstStyle>
          <a:p>
            <a:r>
              <a:rPr lang="es-CO" sz="1200" dirty="0">
                <a:solidFill>
                  <a:schemeClr val="bg1"/>
                </a:solidFill>
                <a:effectLst>
                  <a:outerShdw blurRad="38100" dist="38100" dir="2700000" algn="tl">
                    <a:srgbClr val="000000">
                      <a:alpha val="43137"/>
                    </a:srgbClr>
                  </a:outerShdw>
                </a:effectLst>
              </a:rPr>
              <a:t>Decreto 612 de 2018</a:t>
            </a:r>
          </a:p>
        </p:txBody>
      </p:sp>
      <p:sp>
        <p:nvSpPr>
          <p:cNvPr id="22" name="CuadroTexto 21">
            <a:extLst>
              <a:ext uri="{FF2B5EF4-FFF2-40B4-BE49-F238E27FC236}">
                <a16:creationId xmlns:a16="http://schemas.microsoft.com/office/drawing/2014/main" id="{E306F8B9-65B9-48A3-A43C-45EFE5081635}"/>
              </a:ext>
            </a:extLst>
          </p:cNvPr>
          <p:cNvSpPr txBox="1"/>
          <p:nvPr/>
        </p:nvSpPr>
        <p:spPr>
          <a:xfrm>
            <a:off x="5677247" y="2828270"/>
            <a:ext cx="1897789" cy="646331"/>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200" dirty="0">
                <a:solidFill>
                  <a:schemeClr val="bg1"/>
                </a:solidFill>
              </a:rPr>
              <a:t>Elaboración de planes asociados al decreto 612 de 2018</a:t>
            </a:r>
            <a:endParaRPr lang="es-CO" sz="1600" dirty="0">
              <a:solidFill>
                <a:schemeClr val="bg1"/>
              </a:solidFill>
            </a:endParaRPr>
          </a:p>
        </p:txBody>
      </p:sp>
      <p:sp>
        <p:nvSpPr>
          <p:cNvPr id="23" name="CuadroTexto 22">
            <a:extLst>
              <a:ext uri="{FF2B5EF4-FFF2-40B4-BE49-F238E27FC236}">
                <a16:creationId xmlns:a16="http://schemas.microsoft.com/office/drawing/2014/main" id="{68A5CD48-C482-4D16-8BE4-9E04F674DD31}"/>
              </a:ext>
            </a:extLst>
          </p:cNvPr>
          <p:cNvSpPr txBox="1"/>
          <p:nvPr/>
        </p:nvSpPr>
        <p:spPr>
          <a:xfrm>
            <a:off x="5686343" y="3850203"/>
            <a:ext cx="2016208" cy="276999"/>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dirty="0">
                <a:solidFill>
                  <a:schemeClr val="bg1"/>
                </a:solidFill>
              </a:rPr>
              <a:t>Plan de formación</a:t>
            </a:r>
          </a:p>
        </p:txBody>
      </p:sp>
      <p:sp>
        <p:nvSpPr>
          <p:cNvPr id="24" name="CuadroTexto 23">
            <a:extLst>
              <a:ext uri="{FF2B5EF4-FFF2-40B4-BE49-F238E27FC236}">
                <a16:creationId xmlns:a16="http://schemas.microsoft.com/office/drawing/2014/main" id="{4CD17A22-0757-4E0F-87A3-DCD2B134DA0B}"/>
              </a:ext>
            </a:extLst>
          </p:cNvPr>
          <p:cNvSpPr txBox="1"/>
          <p:nvPr/>
        </p:nvSpPr>
        <p:spPr>
          <a:xfrm>
            <a:off x="5736470" y="4755663"/>
            <a:ext cx="2016208" cy="461665"/>
          </a:xfrm>
          <a:prstGeom prst="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200" dirty="0">
                <a:solidFill>
                  <a:schemeClr val="bg1"/>
                </a:solidFill>
              </a:rPr>
              <a:t>Mapa de procesos y estandarización</a:t>
            </a:r>
          </a:p>
        </p:txBody>
      </p:sp>
      <p:cxnSp>
        <p:nvCxnSpPr>
          <p:cNvPr id="5" name="Conector recto de flecha 4">
            <a:extLst>
              <a:ext uri="{FF2B5EF4-FFF2-40B4-BE49-F238E27FC236}">
                <a16:creationId xmlns:a16="http://schemas.microsoft.com/office/drawing/2014/main" id="{41C360E9-5267-48FC-8AC2-126D5F29FD6A}"/>
              </a:ext>
            </a:extLst>
          </p:cNvPr>
          <p:cNvCxnSpPr>
            <a:stCxn id="14" idx="2"/>
            <a:endCxn id="15" idx="0"/>
          </p:cNvCxnSpPr>
          <p:nvPr/>
        </p:nvCxnSpPr>
        <p:spPr>
          <a:xfrm>
            <a:off x="1547783" y="2103952"/>
            <a:ext cx="9920" cy="3287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B612B0FC-C467-437B-85D7-37FFE1608B14}"/>
              </a:ext>
            </a:extLst>
          </p:cNvPr>
          <p:cNvCxnSpPr/>
          <p:nvPr/>
        </p:nvCxnSpPr>
        <p:spPr>
          <a:xfrm>
            <a:off x="1557703" y="3091979"/>
            <a:ext cx="0" cy="5084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4E55679B-BCD1-4BE4-B062-0268EFD99CEC}"/>
              </a:ext>
            </a:extLst>
          </p:cNvPr>
          <p:cNvCxnSpPr>
            <a:cxnSpLocks/>
          </p:cNvCxnSpPr>
          <p:nvPr/>
        </p:nvCxnSpPr>
        <p:spPr>
          <a:xfrm>
            <a:off x="1575458" y="3944981"/>
            <a:ext cx="0" cy="5573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2182B36F-F460-44D3-9888-934D72AB0816}"/>
              </a:ext>
            </a:extLst>
          </p:cNvPr>
          <p:cNvCxnSpPr/>
          <p:nvPr/>
        </p:nvCxnSpPr>
        <p:spPr>
          <a:xfrm>
            <a:off x="2421799" y="2755872"/>
            <a:ext cx="6267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8A5F0698-4E69-4CDF-91ED-76DB1519F2CE}"/>
              </a:ext>
            </a:extLst>
          </p:cNvPr>
          <p:cNvCxnSpPr>
            <a:cxnSpLocks/>
          </p:cNvCxnSpPr>
          <p:nvPr/>
        </p:nvCxnSpPr>
        <p:spPr>
          <a:xfrm flipH="1">
            <a:off x="4139952" y="3128227"/>
            <a:ext cx="9760" cy="4346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A367055B-B9B3-478C-B52E-F84168FC5B67}"/>
              </a:ext>
            </a:extLst>
          </p:cNvPr>
          <p:cNvCxnSpPr>
            <a:cxnSpLocks/>
          </p:cNvCxnSpPr>
          <p:nvPr/>
        </p:nvCxnSpPr>
        <p:spPr>
          <a:xfrm>
            <a:off x="4149712" y="4100179"/>
            <a:ext cx="0" cy="7455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168C1BCE-F206-4C14-8808-4088B5CC7DB3}"/>
              </a:ext>
            </a:extLst>
          </p:cNvPr>
          <p:cNvCxnSpPr>
            <a:cxnSpLocks/>
          </p:cNvCxnSpPr>
          <p:nvPr/>
        </p:nvCxnSpPr>
        <p:spPr>
          <a:xfrm>
            <a:off x="5166912" y="2982673"/>
            <a:ext cx="519431" cy="6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8F6F8BD9-A970-421A-80D3-4AB82AD9335B}"/>
              </a:ext>
            </a:extLst>
          </p:cNvPr>
          <p:cNvCxnSpPr/>
          <p:nvPr/>
        </p:nvCxnSpPr>
        <p:spPr>
          <a:xfrm>
            <a:off x="6660232" y="3512668"/>
            <a:ext cx="0" cy="314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B2859E9C-6DF9-406C-8D56-F12C1959D3F5}"/>
              </a:ext>
            </a:extLst>
          </p:cNvPr>
          <p:cNvCxnSpPr>
            <a:cxnSpLocks/>
          </p:cNvCxnSpPr>
          <p:nvPr/>
        </p:nvCxnSpPr>
        <p:spPr>
          <a:xfrm>
            <a:off x="6694447" y="4339231"/>
            <a:ext cx="0" cy="3848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58278B0A-AF8F-42E3-9356-206F0A47E6DC}"/>
              </a:ext>
            </a:extLst>
          </p:cNvPr>
          <p:cNvSpPr txBox="1"/>
          <p:nvPr/>
        </p:nvSpPr>
        <p:spPr>
          <a:xfrm>
            <a:off x="3275661" y="1572052"/>
            <a:ext cx="1728192" cy="276999"/>
          </a:xfrm>
          <a:prstGeom prst="rect">
            <a:avLst/>
          </a:prstGeom>
          <a:solidFill>
            <a:schemeClr val="accent4"/>
          </a:solidFill>
          <a:ln>
            <a:solidFill>
              <a:srgbClr val="7030A0"/>
            </a:solidFill>
          </a:ln>
          <a:effectLst>
            <a:innerShdw blurRad="63500" dist="50800" dir="135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CO"/>
            </a:defPPr>
            <a:lvl1pPr algn="ctr">
              <a:defRPr sz="1600">
                <a:solidFill>
                  <a:schemeClr val="accent2"/>
                </a:solidFill>
              </a:defRPr>
            </a:lvl1pPr>
          </a:lstStyle>
          <a:p>
            <a:r>
              <a:rPr lang="es-CO" sz="1200" dirty="0">
                <a:solidFill>
                  <a:schemeClr val="bg1"/>
                </a:solidFill>
                <a:effectLst>
                  <a:outerShdw blurRad="38100" dist="38100" dir="2700000" algn="tl">
                    <a:srgbClr val="000000">
                      <a:alpha val="43137"/>
                    </a:srgbClr>
                  </a:outerShdw>
                </a:effectLst>
              </a:rPr>
              <a:t>Informes</a:t>
            </a:r>
          </a:p>
        </p:txBody>
      </p:sp>
    </p:spTree>
    <p:extLst>
      <p:ext uri="{BB962C8B-B14F-4D97-AF65-F5344CB8AC3E}">
        <p14:creationId xmlns:p14="http://schemas.microsoft.com/office/powerpoint/2010/main" val="1963436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B4BE28C1-6999-4127-B4AE-CDED9FE994AF}"/>
              </a:ext>
            </a:extLst>
          </p:cNvPr>
          <p:cNvSpPr txBox="1"/>
          <p:nvPr/>
        </p:nvSpPr>
        <p:spPr>
          <a:xfrm>
            <a:off x="827584" y="513021"/>
            <a:ext cx="4625266" cy="461665"/>
          </a:xfrm>
          <a:prstGeom prst="rect">
            <a:avLst/>
          </a:prstGeom>
          <a:noFill/>
        </p:spPr>
        <p:txBody>
          <a:bodyPr wrap="square">
            <a:spAutoFit/>
          </a:bodyPr>
          <a:lstStyle/>
          <a:p>
            <a:pPr algn="ctr"/>
            <a:r>
              <a:rPr lang="es-MX" sz="2400" b="1" dirty="0">
                <a:solidFill>
                  <a:schemeClr val="tx1">
                    <a:lumMod val="95000"/>
                    <a:lumOff val="5000"/>
                  </a:schemeClr>
                </a:solidFill>
              </a:rPr>
              <a:t>MAPA DE PROCESOS</a:t>
            </a:r>
            <a:endParaRPr lang="es-CO" sz="2400" b="1" dirty="0">
              <a:solidFill>
                <a:schemeClr val="tx1">
                  <a:lumMod val="95000"/>
                  <a:lumOff val="5000"/>
                </a:schemeClr>
              </a:solidFill>
            </a:endParaRPr>
          </a:p>
        </p:txBody>
      </p:sp>
      <p:pic>
        <p:nvPicPr>
          <p:cNvPr id="14" name="Imagen 13">
            <a:extLst>
              <a:ext uri="{FF2B5EF4-FFF2-40B4-BE49-F238E27FC236}">
                <a16:creationId xmlns:a16="http://schemas.microsoft.com/office/drawing/2014/main" id="{55155209-7C42-4D98-8CC6-B4CE5619B0AD}"/>
              </a:ext>
            </a:extLst>
          </p:cNvPr>
          <p:cNvPicPr>
            <a:picLocks noChangeAspect="1"/>
          </p:cNvPicPr>
          <p:nvPr/>
        </p:nvPicPr>
        <p:blipFill>
          <a:blip r:embed="rId5"/>
          <a:stretch>
            <a:fillRect/>
          </a:stretch>
        </p:blipFill>
        <p:spPr>
          <a:xfrm>
            <a:off x="959396" y="1109031"/>
            <a:ext cx="6074692" cy="4789095"/>
          </a:xfrm>
          <a:prstGeom prst="rect">
            <a:avLst/>
          </a:prstGeom>
        </p:spPr>
      </p:pic>
    </p:spTree>
    <p:extLst>
      <p:ext uri="{BB962C8B-B14F-4D97-AF65-F5344CB8AC3E}">
        <p14:creationId xmlns:p14="http://schemas.microsoft.com/office/powerpoint/2010/main" val="3795909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graphicFrame>
        <p:nvGraphicFramePr>
          <p:cNvPr id="3" name="Diagrama 2"/>
          <p:cNvGraphicFramePr/>
          <p:nvPr>
            <p:extLst>
              <p:ext uri="{D42A27DB-BD31-4B8C-83A1-F6EECF244321}">
                <p14:modId xmlns:p14="http://schemas.microsoft.com/office/powerpoint/2010/main" val="2176097289"/>
              </p:ext>
            </p:extLst>
          </p:nvPr>
        </p:nvGraphicFramePr>
        <p:xfrm>
          <a:off x="76652" y="1808708"/>
          <a:ext cx="8257614" cy="440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1043608" y="332656"/>
            <a:ext cx="4320480" cy="646331"/>
          </a:xfrm>
          <a:prstGeom prst="rect">
            <a:avLst/>
          </a:prstGeom>
          <a:noFill/>
        </p:spPr>
        <p:txBody>
          <a:bodyPr wrap="square" rtlCol="0">
            <a:spAutoFit/>
          </a:bodyPr>
          <a:lstStyle/>
          <a:p>
            <a:pPr algn="ctr"/>
            <a:r>
              <a:rPr lang="es-CO" b="1" dirty="0"/>
              <a:t>SISTEMA DE GESTIÓN DE SEGURIDAD Y SALUD EN EL TRABAJO</a:t>
            </a:r>
          </a:p>
        </p:txBody>
      </p:sp>
    </p:spTree>
    <p:extLst>
      <p:ext uri="{BB962C8B-B14F-4D97-AF65-F5344CB8AC3E}">
        <p14:creationId xmlns:p14="http://schemas.microsoft.com/office/powerpoint/2010/main" val="310284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graphicFrame>
        <p:nvGraphicFramePr>
          <p:cNvPr id="5" name="Diagrama 4"/>
          <p:cNvGraphicFramePr/>
          <p:nvPr/>
        </p:nvGraphicFramePr>
        <p:xfrm>
          <a:off x="-23258" y="1708691"/>
          <a:ext cx="8195658" cy="450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899592" y="454236"/>
            <a:ext cx="3760647" cy="400110"/>
          </a:xfrm>
          <a:prstGeom prst="rect">
            <a:avLst/>
          </a:prstGeom>
          <a:noFill/>
        </p:spPr>
        <p:txBody>
          <a:bodyPr wrap="square" rtlCol="0">
            <a:spAutoFit/>
          </a:bodyPr>
          <a:lstStyle/>
          <a:p>
            <a:r>
              <a:rPr lang="es-CO" sz="2000" b="1" dirty="0">
                <a:effectLst>
                  <a:outerShdw blurRad="38100" dist="38100" dir="2700000" algn="tl">
                    <a:srgbClr val="000000">
                      <a:alpha val="43137"/>
                    </a:srgbClr>
                  </a:outerShdw>
                </a:effectLst>
              </a:rPr>
              <a:t>PROGRAMA DE SALUD MENTAL</a:t>
            </a:r>
          </a:p>
        </p:txBody>
      </p:sp>
    </p:spTree>
    <p:extLst>
      <p:ext uri="{BB962C8B-B14F-4D97-AF65-F5344CB8AC3E}">
        <p14:creationId xmlns:p14="http://schemas.microsoft.com/office/powerpoint/2010/main" val="2685442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1.jpg"/>
          <p:cNvPicPr>
            <a:picLocks noChangeAspect="1"/>
          </p:cNvPicPr>
          <p:nvPr/>
        </p:nvPicPr>
        <p:blipFill>
          <a:blip r:embed="rId2" cstate="print"/>
          <a:stretch>
            <a:fillRect/>
          </a:stretch>
        </p:blipFill>
        <p:spPr>
          <a:xfrm>
            <a:off x="-36512" y="0"/>
            <a:ext cx="9180512" cy="6930162"/>
          </a:xfrm>
          <a:prstGeom prst="rect">
            <a:avLst/>
          </a:prstGeom>
        </p:spPr>
      </p:pic>
      <p:sp>
        <p:nvSpPr>
          <p:cNvPr id="3" name="CuadroTexto 2">
            <a:extLst>
              <a:ext uri="{FF2B5EF4-FFF2-40B4-BE49-F238E27FC236}">
                <a16:creationId xmlns:a16="http://schemas.microsoft.com/office/drawing/2014/main" id="{9A725428-CD70-4CA5-8579-DABB7065AB6E}"/>
              </a:ext>
            </a:extLst>
          </p:cNvPr>
          <p:cNvSpPr txBox="1"/>
          <p:nvPr/>
        </p:nvSpPr>
        <p:spPr>
          <a:xfrm>
            <a:off x="827584" y="1412776"/>
            <a:ext cx="7056784" cy="2862322"/>
          </a:xfrm>
          <a:prstGeom prst="rect">
            <a:avLst/>
          </a:prstGeom>
          <a:noFill/>
        </p:spPr>
        <p:txBody>
          <a:bodyPr wrap="square">
            <a:spAutoFit/>
          </a:bodyPr>
          <a:lstStyle/>
          <a:p>
            <a:pPr algn="ctr"/>
            <a:r>
              <a:rPr lang="es-CO" sz="6000" b="1" dirty="0">
                <a:solidFill>
                  <a:schemeClr val="bg1">
                    <a:lumMod val="50000"/>
                  </a:schemeClr>
                </a:solidFill>
                <a:effectLst>
                  <a:outerShdw blurRad="38100" dist="38100" dir="2700000" algn="tl">
                    <a:srgbClr val="000000">
                      <a:alpha val="43137"/>
                    </a:srgbClr>
                  </a:outerShdw>
                </a:effectLst>
              </a:rPr>
              <a:t>INFORME ACTIVIDADES DE BIENESTAR</a:t>
            </a:r>
            <a:endParaRPr lang="es-CO" sz="6000" dirty="0"/>
          </a:p>
        </p:txBody>
      </p:sp>
    </p:spTree>
    <p:extLst>
      <p:ext uri="{BB962C8B-B14F-4D97-AF65-F5344CB8AC3E}">
        <p14:creationId xmlns:p14="http://schemas.microsoft.com/office/powerpoint/2010/main" val="21516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6594E872-85D5-4A7E-8298-CC8018444DD8}"/>
              </a:ext>
            </a:extLst>
          </p:cNvPr>
          <p:cNvSpPr txBox="1"/>
          <p:nvPr/>
        </p:nvSpPr>
        <p:spPr>
          <a:xfrm>
            <a:off x="827584" y="1506417"/>
            <a:ext cx="6768752" cy="3847207"/>
          </a:xfrm>
          <a:prstGeom prst="rect">
            <a:avLst/>
          </a:prstGeom>
          <a:noFill/>
        </p:spPr>
        <p:txBody>
          <a:bodyPr wrap="square">
            <a:spAutoFit/>
          </a:bodyPr>
          <a:lstStyle/>
          <a:p>
            <a:pPr algn="just"/>
            <a:r>
              <a:rPr lang="es-CO" sz="2200" dirty="0">
                <a:latin typeface="Arial" panose="020B0604020202020204" pitchFamily="34" charset="0"/>
                <a:cs typeface="Arial" panose="020B0604020202020204" pitchFamily="34" charset="0"/>
              </a:rPr>
              <a:t>El Municipio de Cartago se acogió a la Ley 550 en el año 2001, estableciendo una restauración de pasivos hasta Noviembre del año 2007 y dentro de las exigencias del </a:t>
            </a:r>
            <a:r>
              <a:rPr lang="es-CO" sz="2200" dirty="0" err="1">
                <a:latin typeface="Arial" panose="020B0604020202020204" pitchFamily="34" charset="0"/>
                <a:cs typeface="Arial" panose="020B0604020202020204" pitchFamily="34" charset="0"/>
              </a:rPr>
              <a:t>MinHacienda</a:t>
            </a:r>
            <a:r>
              <a:rPr lang="es-CO" sz="2200" dirty="0">
                <a:latin typeface="Arial" panose="020B0604020202020204" pitchFamily="34" charset="0"/>
                <a:cs typeface="Arial" panose="020B0604020202020204" pitchFamily="34" charset="0"/>
              </a:rPr>
              <a:t> y los entes de control, estaba la creación de un Fondo Municipal de Pensiones que diera cumplimiento a la Ley 549 de 1999.</a:t>
            </a:r>
          </a:p>
          <a:p>
            <a:pPr algn="just"/>
            <a:endParaRPr lang="es-CO" sz="2200" dirty="0">
              <a:latin typeface="Arial" panose="020B0604020202020204" pitchFamily="34" charset="0"/>
              <a:cs typeface="Arial" panose="020B0604020202020204" pitchFamily="34" charset="0"/>
            </a:endParaRPr>
          </a:p>
          <a:p>
            <a:pPr algn="just"/>
            <a:r>
              <a:rPr lang="es-CO" sz="2200" dirty="0">
                <a:latin typeface="Arial" panose="020B0604020202020204" pitchFamily="34" charset="0"/>
                <a:cs typeface="Arial" panose="020B0604020202020204" pitchFamily="34" charset="0"/>
              </a:rPr>
              <a:t>El Fondo fue creado mediante Acuerdo del Concejo Municipal No. 026 en el año 2009, pero solo hasta el 7 de Marzo del año 2011 inicio sus labores</a:t>
            </a:r>
            <a:r>
              <a:rPr lang="es-CO" sz="2400" dirty="0"/>
              <a:t>.</a:t>
            </a:r>
          </a:p>
        </p:txBody>
      </p:sp>
      <p:sp>
        <p:nvSpPr>
          <p:cNvPr id="11" name="5 CuadroTexto">
            <a:extLst>
              <a:ext uri="{FF2B5EF4-FFF2-40B4-BE49-F238E27FC236}">
                <a16:creationId xmlns:a16="http://schemas.microsoft.com/office/drawing/2014/main" id="{4F39637D-DC12-4186-9AEB-3E74A04CE6D6}"/>
              </a:ext>
            </a:extLst>
          </p:cNvPr>
          <p:cNvSpPr txBox="1"/>
          <p:nvPr/>
        </p:nvSpPr>
        <p:spPr>
          <a:xfrm>
            <a:off x="827584" y="464806"/>
            <a:ext cx="4968553" cy="523220"/>
          </a:xfrm>
          <a:prstGeom prst="rect">
            <a:avLst/>
          </a:prstGeom>
          <a:noFill/>
        </p:spPr>
        <p:txBody>
          <a:bodyPr wrap="square" rtlCol="0">
            <a:spAutoFit/>
          </a:bodyPr>
          <a:lstStyle/>
          <a:p>
            <a:pPr algn="ctr"/>
            <a:r>
              <a:rPr lang="es-CO" sz="2800" b="1" dirty="0"/>
              <a:t>RESEÑA HISTORICA DEL FCPAPC</a:t>
            </a:r>
          </a:p>
        </p:txBody>
      </p:sp>
      <p:pic>
        <p:nvPicPr>
          <p:cNvPr id="12" name="Imagen 11">
            <a:extLst>
              <a:ext uri="{FF2B5EF4-FFF2-40B4-BE49-F238E27FC236}">
                <a16:creationId xmlns:a16="http://schemas.microsoft.com/office/drawing/2014/main" id="{990154EA-66CB-4708-B976-C11ACDFCE5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sp>
        <p:nvSpPr>
          <p:cNvPr id="13" name="CuadroTexto 12">
            <a:extLst>
              <a:ext uri="{FF2B5EF4-FFF2-40B4-BE49-F238E27FC236}">
                <a16:creationId xmlns:a16="http://schemas.microsoft.com/office/drawing/2014/main" id="{802C4658-C7F1-4EE7-BEE9-9FC6EB3EB95C}"/>
              </a:ext>
            </a:extLst>
          </p:cNvPr>
          <p:cNvSpPr txBox="1"/>
          <p:nvPr/>
        </p:nvSpPr>
        <p:spPr>
          <a:xfrm>
            <a:off x="3165612" y="5924550"/>
            <a:ext cx="5292588"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4" name="Picture 2">
            <a:extLst>
              <a:ext uri="{FF2B5EF4-FFF2-40B4-BE49-F238E27FC236}">
                <a16:creationId xmlns:a16="http://schemas.microsoft.com/office/drawing/2014/main" id="{9F81AA18-0655-4666-82EC-B19629F05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7" name="Rectángulo 6"/>
          <p:cNvSpPr/>
          <p:nvPr/>
        </p:nvSpPr>
        <p:spPr>
          <a:xfrm>
            <a:off x="1187624" y="1803301"/>
            <a:ext cx="6392098" cy="830997"/>
          </a:xfrm>
          <a:prstGeom prst="rect">
            <a:avLst/>
          </a:prstGeom>
        </p:spPr>
        <p:txBody>
          <a:bodyPr wrap="square">
            <a:spAutoFit/>
          </a:bodyPr>
          <a:lstStyle/>
          <a:p>
            <a:pPr algn="ctr"/>
            <a:r>
              <a:rPr lang="es-CO" sz="2400" b="1" dirty="0">
                <a:solidFill>
                  <a:srgbClr val="FF0000"/>
                </a:solidFill>
              </a:rPr>
              <a:t>JORNADA EDUCATIVA , SOCIAL Y PEDAGOGICA ALIMENTA TU CORAZON PARA UNA VIDA MEJOR</a:t>
            </a:r>
          </a:p>
        </p:txBody>
      </p:sp>
      <p:pic>
        <p:nvPicPr>
          <p:cNvPr id="8" name="Imagen 1" descr="IMG_20191227_1102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12" y="2600441"/>
            <a:ext cx="2592288" cy="157216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 descr="IMG_20191227_1108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6285" y="2587596"/>
            <a:ext cx="2691430" cy="158873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 descr="IMG_20191227_1110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196" y="2576126"/>
            <a:ext cx="265993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3" descr="IMG_20191227_1109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691" y="4304825"/>
            <a:ext cx="2631326"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5" descr="IMG_20191227_1114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7785" y="4213212"/>
            <a:ext cx="2659930" cy="174307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6" descr="IMG_20191227_11180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6777" y="4259171"/>
            <a:ext cx="2594767" cy="16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75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
        <p:nvSpPr>
          <p:cNvPr id="3" name="Rectángulo 2"/>
          <p:cNvSpPr/>
          <p:nvPr/>
        </p:nvSpPr>
        <p:spPr>
          <a:xfrm>
            <a:off x="2195735" y="1708691"/>
            <a:ext cx="5118426" cy="584775"/>
          </a:xfrm>
          <a:prstGeom prst="rect">
            <a:avLst/>
          </a:prstGeom>
        </p:spPr>
        <p:txBody>
          <a:bodyPr wrap="square">
            <a:spAutoFit/>
          </a:bodyPr>
          <a:lstStyle/>
          <a:p>
            <a:pPr algn="ctr"/>
            <a:r>
              <a:rPr lang="es-CO" sz="3200" b="1" dirty="0">
                <a:solidFill>
                  <a:srgbClr val="FF0000"/>
                </a:solidFill>
              </a:rPr>
              <a:t>CELEBRACIÓN CUMPLEAÑOS </a:t>
            </a:r>
          </a:p>
        </p:txBody>
      </p:sp>
      <p:pic>
        <p:nvPicPr>
          <p:cNvPr id="4" name="Imagen 3"/>
          <p:cNvPicPr/>
          <p:nvPr/>
        </p:nvPicPr>
        <p:blipFill rotWithShape="1">
          <a:blip r:embed="rId3" cstate="print">
            <a:extLst>
              <a:ext uri="{28A0092B-C50C-407E-A947-70E740481C1C}">
                <a14:useLocalDpi xmlns:a14="http://schemas.microsoft.com/office/drawing/2010/main" val="0"/>
              </a:ext>
            </a:extLst>
          </a:blip>
          <a:srcRect l="30010" t="16216" r="29531" b="11824"/>
          <a:stretch/>
        </p:blipFill>
        <p:spPr bwMode="auto">
          <a:xfrm>
            <a:off x="441236" y="2306260"/>
            <a:ext cx="2449599" cy="1877433"/>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extLst>
              <a:ext uri="{28A0092B-C50C-407E-A947-70E740481C1C}">
                <a14:useLocalDpi xmlns:a14="http://schemas.microsoft.com/office/drawing/2010/main" val="0"/>
              </a:ext>
            </a:extLst>
          </a:blip>
          <a:srcRect l="31715" t="15385" r="31402" b="19657"/>
          <a:stretch/>
        </p:blipFill>
        <p:spPr bwMode="auto">
          <a:xfrm>
            <a:off x="3238734" y="2318508"/>
            <a:ext cx="2425860" cy="1865185"/>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5">
            <a:extLst>
              <a:ext uri="{28A0092B-C50C-407E-A947-70E740481C1C}">
                <a14:useLocalDpi xmlns:a14="http://schemas.microsoft.com/office/drawing/2010/main" val="0"/>
              </a:ext>
            </a:extLst>
          </a:blip>
          <a:srcRect/>
          <a:stretch>
            <a:fillRect/>
          </a:stretch>
        </p:blipFill>
        <p:spPr bwMode="auto">
          <a:xfrm>
            <a:off x="5999967" y="2323035"/>
            <a:ext cx="2524917" cy="1860658"/>
          </a:xfrm>
          <a:prstGeom prst="rect">
            <a:avLst/>
          </a:prstGeom>
          <a:noFill/>
          <a:ln>
            <a:noFill/>
          </a:ln>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3233792" y="4509120"/>
            <a:ext cx="2430802" cy="1613012"/>
          </a:xfrm>
          <a:prstGeom prst="rect">
            <a:avLst/>
          </a:prstGeom>
          <a:noFill/>
          <a:ln>
            <a:noFill/>
          </a:ln>
        </p:spPr>
      </p:pic>
    </p:spTree>
    <p:extLst>
      <p:ext uri="{BB962C8B-B14F-4D97-AF65-F5344CB8AC3E}">
        <p14:creationId xmlns:p14="http://schemas.microsoft.com/office/powerpoint/2010/main" val="625793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Tree>
    <p:extLst>
      <p:ext uri="{BB962C8B-B14F-4D97-AF65-F5344CB8AC3E}">
        <p14:creationId xmlns:p14="http://schemas.microsoft.com/office/powerpoint/2010/main" val="2028942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 Imagen" descr="power2.jpg"/>
          <p:cNvPicPr>
            <a:picLocks noChangeAspect="1"/>
          </p:cNvPicPr>
          <p:nvPr/>
        </p:nvPicPr>
        <p:blipFill>
          <a:blip r:embed="rId2" cstate="print"/>
          <a:stretch>
            <a:fillRect/>
          </a:stretch>
        </p:blipFill>
        <p:spPr>
          <a:xfrm>
            <a:off x="-24063" y="0"/>
            <a:ext cx="9131824" cy="6858000"/>
          </a:xfrm>
          <a:prstGeom prst="rect">
            <a:avLst/>
          </a:prstGeom>
        </p:spPr>
      </p:pic>
    </p:spTree>
    <p:extLst>
      <p:ext uri="{BB962C8B-B14F-4D97-AF65-F5344CB8AC3E}">
        <p14:creationId xmlns:p14="http://schemas.microsoft.com/office/powerpoint/2010/main" val="296921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36955" y="-2911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982C01D3-3190-4481-91B2-FAE301804BE0}"/>
              </a:ext>
            </a:extLst>
          </p:cNvPr>
          <p:cNvSpPr txBox="1"/>
          <p:nvPr/>
        </p:nvSpPr>
        <p:spPr>
          <a:xfrm>
            <a:off x="1187624" y="1988840"/>
            <a:ext cx="6400800" cy="2585323"/>
          </a:xfrm>
          <a:prstGeom prst="rect">
            <a:avLst/>
          </a:prstGeom>
          <a:noFill/>
        </p:spPr>
        <p:txBody>
          <a:bodyPr wrap="square">
            <a:spAutoFit/>
          </a:bodyPr>
          <a:lstStyle/>
          <a:p>
            <a:pPr algn="ctr"/>
            <a:r>
              <a:rPr lang="es-CO" sz="5400" b="1" dirty="0">
                <a:solidFill>
                  <a:schemeClr val="bg1">
                    <a:lumMod val="50000"/>
                  </a:schemeClr>
                </a:solidFill>
                <a:effectLst>
                  <a:outerShdw blurRad="38100" dist="38100" dir="2700000" algn="tl">
                    <a:srgbClr val="000000">
                      <a:alpha val="43137"/>
                    </a:srgbClr>
                  </a:outerShdw>
                </a:effectLst>
              </a:rPr>
              <a:t>MUCHAS</a:t>
            </a:r>
          </a:p>
          <a:p>
            <a:pPr algn="ctr"/>
            <a:r>
              <a:rPr lang="es-CO" sz="5400" b="1" dirty="0">
                <a:solidFill>
                  <a:schemeClr val="bg1">
                    <a:lumMod val="50000"/>
                  </a:schemeClr>
                </a:solidFill>
                <a:effectLst>
                  <a:outerShdw blurRad="38100" dist="38100" dir="2700000" algn="tl">
                    <a:srgbClr val="000000">
                      <a:alpha val="43137"/>
                    </a:srgbClr>
                  </a:outerShdw>
                </a:effectLst>
              </a:rPr>
              <a:t>GRACIAS POR SU ATENCION</a:t>
            </a:r>
            <a:endParaRPr lang="es-CO" sz="5400" dirty="0"/>
          </a:p>
        </p:txBody>
      </p:sp>
    </p:spTree>
    <p:extLst>
      <p:ext uri="{BB962C8B-B14F-4D97-AF65-F5344CB8AC3E}">
        <p14:creationId xmlns:p14="http://schemas.microsoft.com/office/powerpoint/2010/main" val="230992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2" name="CuadroTexto 11">
            <a:extLst>
              <a:ext uri="{FF2B5EF4-FFF2-40B4-BE49-F238E27FC236}">
                <a16:creationId xmlns:a16="http://schemas.microsoft.com/office/drawing/2014/main" id="{BC4299E2-1B39-4342-8320-FCA0B0F68D93}"/>
              </a:ext>
            </a:extLst>
          </p:cNvPr>
          <p:cNvSpPr txBox="1"/>
          <p:nvPr/>
        </p:nvSpPr>
        <p:spPr>
          <a:xfrm>
            <a:off x="3222966" y="5922831"/>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3" name="Imagen 12">
            <a:extLst>
              <a:ext uri="{FF2B5EF4-FFF2-40B4-BE49-F238E27FC236}">
                <a16:creationId xmlns:a16="http://schemas.microsoft.com/office/drawing/2014/main" id="{03794E58-2E80-444D-8B88-3E0540A4D6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sp>
        <p:nvSpPr>
          <p:cNvPr id="14" name="6 CuadroTexto">
            <a:extLst>
              <a:ext uri="{FF2B5EF4-FFF2-40B4-BE49-F238E27FC236}">
                <a16:creationId xmlns:a16="http://schemas.microsoft.com/office/drawing/2014/main" id="{A0F74C80-E46E-4E57-BD6C-A7AEE7DB8E14}"/>
              </a:ext>
            </a:extLst>
          </p:cNvPr>
          <p:cNvSpPr txBox="1"/>
          <p:nvPr/>
        </p:nvSpPr>
        <p:spPr>
          <a:xfrm>
            <a:off x="469776" y="1536174"/>
            <a:ext cx="6838528" cy="3785652"/>
          </a:xfrm>
          <a:prstGeom prst="rect">
            <a:avLst/>
          </a:prstGeom>
          <a:noFill/>
        </p:spPr>
        <p:txBody>
          <a:bodyPr wrap="square" rtlCol="0">
            <a:spAutoFit/>
          </a:bodyPr>
          <a:lstStyle/>
          <a:p>
            <a:pPr algn="just"/>
            <a:r>
              <a:rPr lang="es-CO" sz="2400" dirty="0">
                <a:effectLst/>
                <a:latin typeface="Arial" panose="020B0604020202020204" pitchFamily="34" charset="0"/>
                <a:ea typeface="Calibri" panose="020F0502020204030204" pitchFamily="34" charset="0"/>
                <a:cs typeface="Times New Roman" panose="02020603050405020304" pitchFamily="18" charset="0"/>
              </a:rPr>
              <a:t>Por el cual se le da destinación a una porción patrimonial de las Empresas Municipales de Cartago S.A ESP. y se autoriza la constitución de un patrimonio autónomo, se crea un establecimiento público del orden municipal y se dicta otras disposiciones. </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400" dirty="0">
                <a:effectLst/>
                <a:latin typeface="Arial" panose="020B0604020202020204" pitchFamily="34" charset="0"/>
                <a:ea typeface="Calibri" panose="020F0502020204030204" pitchFamily="34" charset="0"/>
                <a:cs typeface="Times New Roman" panose="02020603050405020304" pitchFamily="18" charset="0"/>
              </a:rPr>
              <a:t>Acuerdo No. 010 de 2010, por medio del cual amplia los términos de las facultades extraordinarias establecidas en el Acuerdo No. 026 del 2009.</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5 CuadroTexto">
            <a:extLst>
              <a:ext uri="{FF2B5EF4-FFF2-40B4-BE49-F238E27FC236}">
                <a16:creationId xmlns:a16="http://schemas.microsoft.com/office/drawing/2014/main" id="{58A9FE6F-9564-470E-BCB7-7E9E74DEFE58}"/>
              </a:ext>
            </a:extLst>
          </p:cNvPr>
          <p:cNvSpPr txBox="1"/>
          <p:nvPr/>
        </p:nvSpPr>
        <p:spPr>
          <a:xfrm>
            <a:off x="680863" y="326044"/>
            <a:ext cx="5229734" cy="954107"/>
          </a:xfrm>
          <a:prstGeom prst="rect">
            <a:avLst/>
          </a:prstGeom>
          <a:noFill/>
        </p:spPr>
        <p:txBody>
          <a:bodyPr wrap="square" rtlCol="0">
            <a:spAutoFit/>
          </a:bodyPr>
          <a:lstStyle/>
          <a:p>
            <a:pPr algn="ctr"/>
            <a:r>
              <a:rPr lang="es-CO" sz="2800" b="1" dirty="0"/>
              <a:t>ACUERDO NO.026 DE 2009                    (CONCEJO MUNICIPAL) </a:t>
            </a:r>
          </a:p>
        </p:txBody>
      </p:sp>
      <p:pic>
        <p:nvPicPr>
          <p:cNvPr id="16" name="Picture 2">
            <a:extLst>
              <a:ext uri="{FF2B5EF4-FFF2-40B4-BE49-F238E27FC236}">
                <a16:creationId xmlns:a16="http://schemas.microsoft.com/office/drawing/2014/main" id="{C343B16E-4CD4-49FB-ADEF-273AB7266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00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2" name="CuadroTexto 11">
            <a:extLst>
              <a:ext uri="{FF2B5EF4-FFF2-40B4-BE49-F238E27FC236}">
                <a16:creationId xmlns:a16="http://schemas.microsoft.com/office/drawing/2014/main" id="{C0042222-EB97-4120-878C-CC56605D9690}"/>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3" name="Imagen 12">
            <a:extLst>
              <a:ext uri="{FF2B5EF4-FFF2-40B4-BE49-F238E27FC236}">
                <a16:creationId xmlns:a16="http://schemas.microsoft.com/office/drawing/2014/main" id="{A9B63C1C-46CB-4B79-AA8C-0335CD2F29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sp>
        <p:nvSpPr>
          <p:cNvPr id="14" name="CuadroTexto 13">
            <a:extLst>
              <a:ext uri="{FF2B5EF4-FFF2-40B4-BE49-F238E27FC236}">
                <a16:creationId xmlns:a16="http://schemas.microsoft.com/office/drawing/2014/main" id="{0A7F760A-9839-474C-AE97-2FB3E9ABF74C}"/>
              </a:ext>
            </a:extLst>
          </p:cNvPr>
          <p:cNvSpPr txBox="1"/>
          <p:nvPr/>
        </p:nvSpPr>
        <p:spPr>
          <a:xfrm>
            <a:off x="661134" y="359658"/>
            <a:ext cx="5156949" cy="954107"/>
          </a:xfrm>
          <a:prstGeom prst="rect">
            <a:avLst/>
          </a:prstGeom>
          <a:noFill/>
        </p:spPr>
        <p:txBody>
          <a:bodyPr wrap="square">
            <a:spAutoFit/>
          </a:bodyPr>
          <a:lstStyle/>
          <a:p>
            <a:pPr algn="ctr"/>
            <a:r>
              <a:rPr lang="es-CO" sz="2800" b="1" dirty="0"/>
              <a:t>DECRETO NO. 000088 DE 2010                    (ALCALDE MUNICIPAL) </a:t>
            </a:r>
          </a:p>
        </p:txBody>
      </p:sp>
      <p:sp>
        <p:nvSpPr>
          <p:cNvPr id="15" name="CuadroTexto 14">
            <a:extLst>
              <a:ext uri="{FF2B5EF4-FFF2-40B4-BE49-F238E27FC236}">
                <a16:creationId xmlns:a16="http://schemas.microsoft.com/office/drawing/2014/main" id="{34E68703-5954-4585-A41A-F4833B93F9B0}"/>
              </a:ext>
            </a:extLst>
          </p:cNvPr>
          <p:cNvSpPr txBox="1"/>
          <p:nvPr/>
        </p:nvSpPr>
        <p:spPr>
          <a:xfrm>
            <a:off x="624934" y="1383983"/>
            <a:ext cx="6611362" cy="4233916"/>
          </a:xfrm>
          <a:prstGeom prst="rect">
            <a:avLst/>
          </a:prstGeom>
          <a:noFill/>
        </p:spPr>
        <p:txBody>
          <a:bodyPr wrap="square">
            <a:spAutoFit/>
          </a:bodyPr>
          <a:lstStyle/>
          <a:p>
            <a:pPr algn="just">
              <a:lnSpc>
                <a:spcPct val="115000"/>
              </a:lnSpc>
              <a:spcAft>
                <a:spcPts val="1000"/>
              </a:spcAft>
            </a:pPr>
            <a:r>
              <a:rPr lang="es-CO" sz="1900" dirty="0">
                <a:effectLst/>
                <a:latin typeface="Arial" panose="020B0604020202020204" pitchFamily="34" charset="0"/>
                <a:ea typeface="Calibri" panose="020F0502020204030204" pitchFamily="34" charset="0"/>
                <a:cs typeface="Times New Roman" panose="02020603050405020304" pitchFamily="18" charset="0"/>
              </a:rPr>
              <a:t>Por el cual se reglamentan el Acuerdo No. 026 de 2009 y No. 010 de 2010, y sé que creo el Fondo para la Consolidación del Patrimonio Autónomo Pensional de Cartago.</a:t>
            </a:r>
          </a:p>
          <a:p>
            <a:pPr algn="just">
              <a:lnSpc>
                <a:spcPct val="115000"/>
              </a:lnSpc>
              <a:spcAft>
                <a:spcPts val="1000"/>
              </a:spcAft>
            </a:pPr>
            <a:r>
              <a:rPr lang="es-CO" sz="1900" dirty="0">
                <a:latin typeface="Arial" panose="020B0604020202020204" pitchFamily="34" charset="0"/>
                <a:ea typeface="Calibri" panose="020F0502020204030204" pitchFamily="34" charset="0"/>
                <a:cs typeface="Times New Roman" panose="02020603050405020304" pitchFamily="18" charset="0"/>
              </a:rPr>
              <a:t>Entidad descentralizada del Municipio de Cartago, con personería jurídica, autonomía administrativa y financiera, </a:t>
            </a:r>
            <a:r>
              <a:rPr lang="es-CO" sz="1900" dirty="0">
                <a:effectLst/>
                <a:latin typeface="Arial" panose="020B0604020202020204" pitchFamily="34" charset="0"/>
                <a:ea typeface="Times New Roman" panose="02020603050405020304" pitchFamily="18" charset="0"/>
              </a:rPr>
              <a:t>quien asumirá el pago del pasivo pensional por concepto de cotizaciones, mesadas pensionales, cuotas partes pensionales, cuotas partes de bonos pensionales que estuvieran a cargo del nivel central del  Municipio, entidades descentralizadas y de las Empresas Municipales de Cartago (EMCARTAGO E.S.P.).</a:t>
            </a:r>
            <a:endParaRPr lang="es-CO"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2">
            <a:extLst>
              <a:ext uri="{FF2B5EF4-FFF2-40B4-BE49-F238E27FC236}">
                <a16:creationId xmlns:a16="http://schemas.microsoft.com/office/drawing/2014/main" id="{37013055-15A6-4B19-B361-39453455E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83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55D6EAF2-5B75-4C02-852A-B260DE0DE2CC}"/>
              </a:ext>
            </a:extLst>
          </p:cNvPr>
          <p:cNvSpPr txBox="1"/>
          <p:nvPr/>
        </p:nvSpPr>
        <p:spPr>
          <a:xfrm>
            <a:off x="685800" y="1383983"/>
            <a:ext cx="6532879" cy="3693319"/>
          </a:xfrm>
          <a:prstGeom prst="rect">
            <a:avLst/>
          </a:prstGeom>
          <a:noFill/>
        </p:spPr>
        <p:txBody>
          <a:bodyPr wrap="square">
            <a:spAutoFit/>
          </a:bodyPr>
          <a:lstStyle/>
          <a:p>
            <a:pPr algn="just"/>
            <a:r>
              <a:rPr lang="es-MX" dirty="0">
                <a:latin typeface="Arial" panose="020B0604020202020204" pitchFamily="34" charset="0"/>
                <a:cs typeface="Arial" panose="020B0604020202020204" pitchFamily="34" charset="0"/>
              </a:rPr>
              <a:t>EL FONDO PARA LA CONSOLIDACIÓN DEL PATRIMONIO AUTÓNOMO PENSIONAL DE CARTAGO – FCPAPC, es un Establecimiento Público del nivel municipal, creado con el fin de configurar, contratar, coordinar, supervisar un Patrimonio Autónomo Pensional dirigido a la cancelación del pasivo pensional de los servidores y ex servidores públicos del Municipio de Cartago y de sus Entidades Descentralizadas; Actúa bajo la observación de los principios constitucionales de eficiencia, universalidad y solidaridad en los términos que establezca la ley de la seguridad social, con arreglo a la normatividad vigente respectiva y a través de procesos y procedimientos controlados apoyados en una adecuada Gestión del Talento.</a:t>
            </a:r>
          </a:p>
        </p:txBody>
      </p:sp>
      <p:sp>
        <p:nvSpPr>
          <p:cNvPr id="14" name="CuadroTexto 13">
            <a:extLst>
              <a:ext uri="{FF2B5EF4-FFF2-40B4-BE49-F238E27FC236}">
                <a16:creationId xmlns:a16="http://schemas.microsoft.com/office/drawing/2014/main" id="{5E517532-8F12-45D0-88EC-7DB0D0084DCF}"/>
              </a:ext>
            </a:extLst>
          </p:cNvPr>
          <p:cNvSpPr txBox="1"/>
          <p:nvPr/>
        </p:nvSpPr>
        <p:spPr>
          <a:xfrm>
            <a:off x="2339752" y="503000"/>
            <a:ext cx="1636934" cy="523220"/>
          </a:xfrm>
          <a:prstGeom prst="rect">
            <a:avLst/>
          </a:prstGeom>
          <a:noFill/>
        </p:spPr>
        <p:txBody>
          <a:bodyPr wrap="square">
            <a:spAutoFit/>
          </a:bodyPr>
          <a:lstStyle/>
          <a:p>
            <a:r>
              <a:rPr lang="es-CO" sz="2800" b="1" dirty="0"/>
              <a:t>MISIÓN</a:t>
            </a:r>
            <a:r>
              <a:rPr lang="es-CO" sz="1800" b="1" dirty="0"/>
              <a:t> </a:t>
            </a:r>
            <a:endParaRPr lang="es-CO" dirty="0"/>
          </a:p>
        </p:txBody>
      </p:sp>
    </p:spTree>
    <p:extLst>
      <p:ext uri="{BB962C8B-B14F-4D97-AF65-F5344CB8AC3E}">
        <p14:creationId xmlns:p14="http://schemas.microsoft.com/office/powerpoint/2010/main" val="78254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14">
            <a:extLst>
              <a:ext uri="{FF2B5EF4-FFF2-40B4-BE49-F238E27FC236}">
                <a16:creationId xmlns:a16="http://schemas.microsoft.com/office/drawing/2014/main" id="{57A4FD79-F7F4-4D1A-822C-0D7D0B870435}"/>
              </a:ext>
            </a:extLst>
          </p:cNvPr>
          <p:cNvSpPr txBox="1"/>
          <p:nvPr/>
        </p:nvSpPr>
        <p:spPr>
          <a:xfrm>
            <a:off x="827584" y="493512"/>
            <a:ext cx="4625266" cy="523220"/>
          </a:xfrm>
          <a:prstGeom prst="rect">
            <a:avLst/>
          </a:prstGeom>
          <a:noFill/>
        </p:spPr>
        <p:txBody>
          <a:bodyPr wrap="square">
            <a:spAutoFit/>
          </a:bodyPr>
          <a:lstStyle/>
          <a:p>
            <a:pPr algn="ctr"/>
            <a:r>
              <a:rPr lang="es-CO" sz="2800" b="1" dirty="0"/>
              <a:t>VISIÓN  </a:t>
            </a:r>
          </a:p>
        </p:txBody>
      </p:sp>
      <p:sp>
        <p:nvSpPr>
          <p:cNvPr id="16" name="CuadroTexto 15">
            <a:extLst>
              <a:ext uri="{FF2B5EF4-FFF2-40B4-BE49-F238E27FC236}">
                <a16:creationId xmlns:a16="http://schemas.microsoft.com/office/drawing/2014/main" id="{6D295B36-44CE-4A50-92F5-49640B5E22B0}"/>
              </a:ext>
            </a:extLst>
          </p:cNvPr>
          <p:cNvSpPr txBox="1"/>
          <p:nvPr/>
        </p:nvSpPr>
        <p:spPr>
          <a:xfrm>
            <a:off x="742065" y="1519432"/>
            <a:ext cx="6195255" cy="3477875"/>
          </a:xfrm>
          <a:prstGeom prst="rect">
            <a:avLst/>
          </a:prstGeom>
          <a:noFill/>
        </p:spPr>
        <p:txBody>
          <a:bodyPr wrap="square">
            <a:spAutoFit/>
          </a:bodyPr>
          <a:lstStyle/>
          <a:p>
            <a:pPr algn="just"/>
            <a:r>
              <a:rPr lang="es-MX" sz="2000" dirty="0">
                <a:latin typeface="Arial" panose="020B0604020202020204" pitchFamily="34" charset="0"/>
                <a:cs typeface="Arial" panose="020B0604020202020204" pitchFamily="34" charset="0"/>
              </a:rPr>
              <a:t>El FONDO PARA LA CONSOLIDACIÓN DEL PATRIMONIO AUTÓNOMO PENSIONAL DE CARTAGO – FCPAPC – será un Establecimiento Público del nivel municipal, con un Patrimonio Autónomo Pensional Consolidado, mediante el cual se garantice el pago de la totalidad del pasivo pensional del Municipio de Cartago, con sus entidades descentralizadas. Desarrollará políticas que propendan por un ambiente sano, digno, renovador, coordinado y de absoluto apoyo a las necesidades y requerimientos de los jubilados.</a:t>
            </a:r>
          </a:p>
        </p:txBody>
      </p:sp>
    </p:spTree>
    <p:extLst>
      <p:ext uri="{BB962C8B-B14F-4D97-AF65-F5344CB8AC3E}">
        <p14:creationId xmlns:p14="http://schemas.microsoft.com/office/powerpoint/2010/main" val="155888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5 CuadroTexto">
            <a:extLst>
              <a:ext uri="{FF2B5EF4-FFF2-40B4-BE49-F238E27FC236}">
                <a16:creationId xmlns:a16="http://schemas.microsoft.com/office/drawing/2014/main" id="{8637530E-B1F1-4CF3-8ABD-C0DE710358FE}"/>
              </a:ext>
            </a:extLst>
          </p:cNvPr>
          <p:cNvSpPr txBox="1"/>
          <p:nvPr/>
        </p:nvSpPr>
        <p:spPr>
          <a:xfrm>
            <a:off x="549138" y="287119"/>
            <a:ext cx="5335892" cy="769441"/>
          </a:xfrm>
          <a:prstGeom prst="rect">
            <a:avLst/>
          </a:prstGeom>
          <a:noFill/>
        </p:spPr>
        <p:txBody>
          <a:bodyPr wrap="square" rtlCol="0">
            <a:spAutoFit/>
          </a:bodyPr>
          <a:lstStyle/>
          <a:p>
            <a:pPr algn="ctr"/>
            <a:r>
              <a:rPr lang="es-CO" sz="2800" b="1" dirty="0"/>
              <a:t>FUNCIONAMIENTO</a:t>
            </a:r>
            <a:r>
              <a:rPr lang="es-CO" sz="4400" b="1" dirty="0"/>
              <a:t>   </a:t>
            </a:r>
          </a:p>
        </p:txBody>
      </p:sp>
      <p:sp>
        <p:nvSpPr>
          <p:cNvPr id="14" name="CuadroTexto 13">
            <a:extLst>
              <a:ext uri="{FF2B5EF4-FFF2-40B4-BE49-F238E27FC236}">
                <a16:creationId xmlns:a16="http://schemas.microsoft.com/office/drawing/2014/main" id="{1059F686-239E-4912-BB7C-13A5D0238014}"/>
              </a:ext>
            </a:extLst>
          </p:cNvPr>
          <p:cNvSpPr txBox="1"/>
          <p:nvPr/>
        </p:nvSpPr>
        <p:spPr>
          <a:xfrm>
            <a:off x="622040" y="1342310"/>
            <a:ext cx="6668307" cy="4862870"/>
          </a:xfrm>
          <a:prstGeom prst="rect">
            <a:avLst/>
          </a:prstGeom>
          <a:noFill/>
        </p:spPr>
        <p:txBody>
          <a:bodyPr wrap="square">
            <a:spAutoFit/>
          </a:bodyPr>
          <a:lstStyle/>
          <a:p>
            <a:pPr algn="just"/>
            <a:r>
              <a:rPr lang="es-MX" dirty="0"/>
              <a:t>El Fondo Pensional desarrolla sus operaciones financieras con recursos que son trasladados mediante los siguientes contratos interadministrativos.</a:t>
            </a:r>
          </a:p>
          <a:p>
            <a:pPr marL="571500" indent="-571500" algn="just">
              <a:buFont typeface="Wingdings" pitchFamily="2" charset="2"/>
              <a:buChar char="ü"/>
            </a:pPr>
            <a:endParaRPr lang="es-MX" sz="1100" dirty="0"/>
          </a:p>
          <a:p>
            <a:pPr marL="571500" indent="-571500" algn="just">
              <a:buFont typeface="Wingdings" pitchFamily="2" charset="2"/>
              <a:buChar char="ü"/>
            </a:pPr>
            <a:r>
              <a:rPr lang="es-CO" dirty="0"/>
              <a:t>Contrato Municipal de Cartago «traslado de recursos destinados a la ejecución del proyecto atención de los jubilados del Fondo para la Consolidación del Patrimonio Autónomo Pensional de Cartago».</a:t>
            </a:r>
          </a:p>
          <a:p>
            <a:pPr marL="571500" indent="-571500" algn="just">
              <a:buFont typeface="Wingdings" pitchFamily="2" charset="2"/>
              <a:buChar char="ü"/>
            </a:pPr>
            <a:endParaRPr lang="es-CO" sz="1100" dirty="0"/>
          </a:p>
          <a:p>
            <a:pPr marL="571500" indent="-571500" algn="just">
              <a:buFont typeface="Wingdings" pitchFamily="2" charset="2"/>
              <a:buChar char="ü"/>
            </a:pPr>
            <a:r>
              <a:rPr lang="es-CO" dirty="0"/>
              <a:t>Convenio interadministrativo </a:t>
            </a:r>
            <a:r>
              <a:rPr lang="es-CO" dirty="0" err="1"/>
              <a:t>Emcartago</a:t>
            </a:r>
            <a:r>
              <a:rPr lang="es-CO" dirty="0"/>
              <a:t> E.S.P «traslado de recursos de </a:t>
            </a:r>
            <a:r>
              <a:rPr lang="es-CO" dirty="0" err="1"/>
              <a:t>Emcartago</a:t>
            </a:r>
            <a:r>
              <a:rPr lang="es-CO" dirty="0"/>
              <a:t> ESP, al Fondo para la Consolidación del Patrimonio Autónomo Pensional de Cartago, de recursos económicos destinados a sufragar los pagos de los diferentes reconocimiento pensionales , bonos pensionales y cuotas partes de pensiones, reconocidas o pendientes a reconocer, que sean presentados o reclamados  a </a:t>
            </a:r>
            <a:r>
              <a:rPr lang="es-CO" dirty="0" err="1"/>
              <a:t>Emcartago</a:t>
            </a:r>
            <a:r>
              <a:rPr lang="es-CO" dirty="0"/>
              <a:t> E.S.P y los gastos de funcionamiento del Fondo».</a:t>
            </a:r>
          </a:p>
          <a:p>
            <a:pPr marL="571500" indent="-571500" algn="just">
              <a:buFont typeface="Wingdings" pitchFamily="2" charset="2"/>
              <a:buChar char="ü"/>
            </a:pPr>
            <a:endParaRPr lang="es-CO" sz="1800" dirty="0"/>
          </a:p>
        </p:txBody>
      </p:sp>
    </p:spTree>
    <p:extLst>
      <p:ext uri="{BB962C8B-B14F-4D97-AF65-F5344CB8AC3E}">
        <p14:creationId xmlns:p14="http://schemas.microsoft.com/office/powerpoint/2010/main" val="89709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
        <p:nvSpPr>
          <p:cNvPr id="7" name="6 CuadroTexto"/>
          <p:cNvSpPr txBox="1"/>
          <p:nvPr/>
        </p:nvSpPr>
        <p:spPr>
          <a:xfrm>
            <a:off x="827584" y="375047"/>
            <a:ext cx="4968552" cy="461665"/>
          </a:xfrm>
          <a:prstGeom prst="rect">
            <a:avLst/>
          </a:prstGeom>
          <a:noFill/>
        </p:spPr>
        <p:txBody>
          <a:bodyPr wrap="square" rtlCol="0">
            <a:spAutoFit/>
          </a:bodyPr>
          <a:lstStyle/>
          <a:p>
            <a:r>
              <a:rPr lang="es-CO" sz="2400" b="1" dirty="0">
                <a:latin typeface="Futura Md BT" pitchFamily="34" charset="0"/>
              </a:rPr>
              <a:t>TITULO</a:t>
            </a:r>
          </a:p>
        </p:txBody>
      </p:sp>
      <p:sp>
        <p:nvSpPr>
          <p:cNvPr id="8" name="7 CuadroTexto"/>
          <p:cNvSpPr txBox="1"/>
          <p:nvPr/>
        </p:nvSpPr>
        <p:spPr>
          <a:xfrm>
            <a:off x="827584" y="735087"/>
            <a:ext cx="4968552" cy="461665"/>
          </a:xfrm>
          <a:prstGeom prst="rect">
            <a:avLst/>
          </a:prstGeom>
          <a:noFill/>
        </p:spPr>
        <p:txBody>
          <a:bodyPr wrap="square" rtlCol="0">
            <a:spAutoFit/>
          </a:bodyPr>
          <a:lstStyle/>
          <a:p>
            <a:r>
              <a:rPr lang="es-CO" sz="2400" dirty="0">
                <a:latin typeface="Futura Bk BT" pitchFamily="34" charset="0"/>
              </a:rPr>
              <a:t>SUBTITULO</a:t>
            </a:r>
          </a:p>
        </p:txBody>
      </p:sp>
      <p:pic>
        <p:nvPicPr>
          <p:cNvPr id="9" name="8 Imagen" descr="power2.jpg"/>
          <p:cNvPicPr>
            <a:picLocks noChangeAspect="1"/>
          </p:cNvPicPr>
          <p:nvPr/>
        </p:nvPicPr>
        <p:blipFill>
          <a:blip r:embed="rId2" cstate="print"/>
          <a:stretch>
            <a:fillRect/>
          </a:stretch>
        </p:blipFill>
        <p:spPr>
          <a:xfrm>
            <a:off x="6088" y="0"/>
            <a:ext cx="9131824" cy="6858000"/>
          </a:xfrm>
          <a:prstGeom prst="rect">
            <a:avLst/>
          </a:prstGeom>
        </p:spPr>
      </p:pic>
      <p:sp>
        <p:nvSpPr>
          <p:cNvPr id="10" name="CuadroTexto 9">
            <a:extLst>
              <a:ext uri="{FF2B5EF4-FFF2-40B4-BE49-F238E27FC236}">
                <a16:creationId xmlns:a16="http://schemas.microsoft.com/office/drawing/2014/main" id="{CC37CBC1-8BE3-4F53-B194-ACBEBC4C368E}"/>
              </a:ext>
            </a:extLst>
          </p:cNvPr>
          <p:cNvSpPr txBox="1"/>
          <p:nvPr/>
        </p:nvSpPr>
        <p:spPr>
          <a:xfrm>
            <a:off x="3311860" y="5924550"/>
            <a:ext cx="5146340" cy="646331"/>
          </a:xfrm>
          <a:prstGeom prst="rect">
            <a:avLst/>
          </a:prstGeom>
          <a:noFill/>
        </p:spPr>
        <p:txBody>
          <a:bodyPr wrap="square">
            <a:spAutoFit/>
          </a:bodyPr>
          <a:lstStyle/>
          <a:p>
            <a:pPr algn="ctr"/>
            <a:r>
              <a:rPr lang="es-CO" sz="1800" b="1" dirty="0">
                <a:solidFill>
                  <a:schemeClr val="bg1">
                    <a:lumMod val="50000"/>
                  </a:schemeClr>
                </a:solidFill>
                <a:effectLst>
                  <a:outerShdw blurRad="38100" dist="38100" dir="2700000" algn="tl">
                    <a:srgbClr val="000000">
                      <a:alpha val="43137"/>
                    </a:srgbClr>
                  </a:outerShdw>
                </a:effectLst>
              </a:rPr>
              <a:t>FONDO PARA LA CONSOLIDACIÓN DEL PATRIMONIO AUTÓNOMO  PENSIONAL DE CARTAGO</a:t>
            </a:r>
            <a:endParaRPr lang="es-CO" sz="1800" dirty="0"/>
          </a:p>
        </p:txBody>
      </p:sp>
      <p:pic>
        <p:nvPicPr>
          <p:cNvPr id="11" name="Imagen 10">
            <a:extLst>
              <a:ext uri="{FF2B5EF4-FFF2-40B4-BE49-F238E27FC236}">
                <a16:creationId xmlns:a16="http://schemas.microsoft.com/office/drawing/2014/main" id="{1E60AA4A-A059-4F78-8AEC-66352BC373C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08304" y="176848"/>
            <a:ext cx="1562100" cy="1207135"/>
          </a:xfrm>
          <a:prstGeom prst="rect">
            <a:avLst/>
          </a:prstGeom>
        </p:spPr>
      </p:pic>
      <p:pic>
        <p:nvPicPr>
          <p:cNvPr id="12" name="Picture 2">
            <a:extLst>
              <a:ext uri="{FF2B5EF4-FFF2-40B4-BE49-F238E27FC236}">
                <a16:creationId xmlns:a16="http://schemas.microsoft.com/office/drawing/2014/main" id="{86B2563C-1A75-47E5-AC41-103C43032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551" y="1654296"/>
            <a:ext cx="1167853" cy="11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2">
            <a:extLst>
              <a:ext uri="{FF2B5EF4-FFF2-40B4-BE49-F238E27FC236}">
                <a16:creationId xmlns:a16="http://schemas.microsoft.com/office/drawing/2014/main" id="{00946185-D031-41E0-BB95-8E6397B8EAC5}"/>
              </a:ext>
            </a:extLst>
          </p:cNvPr>
          <p:cNvSpPr txBox="1"/>
          <p:nvPr/>
        </p:nvSpPr>
        <p:spPr>
          <a:xfrm>
            <a:off x="652256" y="528214"/>
            <a:ext cx="4625266" cy="523220"/>
          </a:xfrm>
          <a:prstGeom prst="rect">
            <a:avLst/>
          </a:prstGeom>
          <a:noFill/>
        </p:spPr>
        <p:txBody>
          <a:bodyPr wrap="square">
            <a:spAutoFit/>
          </a:bodyPr>
          <a:lstStyle/>
          <a:p>
            <a:pPr algn="ctr"/>
            <a:r>
              <a:rPr lang="es-CO" sz="2800" b="1" dirty="0"/>
              <a:t>JUBILADOS </a:t>
            </a:r>
            <a:endParaRPr lang="es-CO" sz="2800" dirty="0"/>
          </a:p>
        </p:txBody>
      </p:sp>
      <p:sp>
        <p:nvSpPr>
          <p:cNvPr id="14" name="CuadroTexto 13">
            <a:extLst>
              <a:ext uri="{FF2B5EF4-FFF2-40B4-BE49-F238E27FC236}">
                <a16:creationId xmlns:a16="http://schemas.microsoft.com/office/drawing/2014/main" id="{D16EFAFD-7A1A-438E-950B-EAC2554E9938}"/>
              </a:ext>
            </a:extLst>
          </p:cNvPr>
          <p:cNvSpPr txBox="1"/>
          <p:nvPr/>
        </p:nvSpPr>
        <p:spPr>
          <a:xfrm>
            <a:off x="485501" y="1848896"/>
            <a:ext cx="6822803" cy="1200329"/>
          </a:xfrm>
          <a:prstGeom prst="rect">
            <a:avLst/>
          </a:prstGeom>
          <a:noFill/>
        </p:spPr>
        <p:txBody>
          <a:bodyPr wrap="square">
            <a:spAutoFit/>
          </a:bodyPr>
          <a:lstStyle/>
          <a:p>
            <a:pPr algn="just"/>
            <a:r>
              <a:rPr lang="es-CO" sz="2400" dirty="0"/>
              <a:t>El FCPAPC, administra la nomina de jubilados por Convención Colectiva del Municipio de Cartago y Empresas Municipales de Cartago EMCARTAGO E.S.P.    </a:t>
            </a:r>
          </a:p>
        </p:txBody>
      </p:sp>
      <p:sp>
        <p:nvSpPr>
          <p:cNvPr id="15" name="CuadroTexto 14">
            <a:extLst>
              <a:ext uri="{FF2B5EF4-FFF2-40B4-BE49-F238E27FC236}">
                <a16:creationId xmlns:a16="http://schemas.microsoft.com/office/drawing/2014/main" id="{96625BFC-0528-47D0-8AF8-B64366012303}"/>
              </a:ext>
            </a:extLst>
          </p:cNvPr>
          <p:cNvSpPr txBox="1"/>
          <p:nvPr/>
        </p:nvSpPr>
        <p:spPr>
          <a:xfrm>
            <a:off x="652256" y="3336344"/>
            <a:ext cx="6451122" cy="1569660"/>
          </a:xfrm>
          <a:prstGeom prst="rect">
            <a:avLst/>
          </a:prstGeom>
          <a:noFill/>
        </p:spPr>
        <p:txBody>
          <a:bodyPr wrap="square">
            <a:spAutoFit/>
          </a:bodyPr>
          <a:lstStyle/>
          <a:p>
            <a:pPr marL="342900" indent="-342900" algn="just">
              <a:buFont typeface="Wingdings" panose="05000000000000000000" pitchFamily="2" charset="2"/>
              <a:buChar char="ü"/>
            </a:pPr>
            <a:r>
              <a:rPr lang="es-CO" sz="2400" dirty="0"/>
              <a:t>MUNICIPIO DE CARTAGO: 195 jubilados</a:t>
            </a:r>
          </a:p>
          <a:p>
            <a:pPr marL="342900" indent="-342900" algn="just">
              <a:buFont typeface="Wingdings" panose="05000000000000000000" pitchFamily="2" charset="2"/>
              <a:buChar char="ü"/>
            </a:pPr>
            <a:endParaRPr lang="es-CO" sz="2400" dirty="0"/>
          </a:p>
          <a:p>
            <a:pPr marL="342900" indent="-342900" algn="just">
              <a:buFont typeface="Wingdings" panose="05000000000000000000" pitchFamily="2" charset="2"/>
              <a:buChar char="ü"/>
            </a:pPr>
            <a:r>
              <a:rPr lang="es-CO" sz="2400" dirty="0"/>
              <a:t>EMCARTAGO E.S.P. : 264 jubilados</a:t>
            </a:r>
          </a:p>
          <a:p>
            <a:pPr algn="just"/>
            <a:endParaRPr lang="es-CO" sz="2400" dirty="0"/>
          </a:p>
        </p:txBody>
      </p:sp>
    </p:spTree>
    <p:extLst>
      <p:ext uri="{BB962C8B-B14F-4D97-AF65-F5344CB8AC3E}">
        <p14:creationId xmlns:p14="http://schemas.microsoft.com/office/powerpoint/2010/main" val="235914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1835</Words>
  <Application>Microsoft Office PowerPoint</Application>
  <PresentationFormat>Presentación en pantalla (4:3)</PresentationFormat>
  <Paragraphs>265</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Futura Bk BT</vt:lpstr>
      <vt:lpstr>Futura Md BT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XP Titan Ultimate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Full name</dc:creator>
  <cp:lastModifiedBy>bibisaav</cp:lastModifiedBy>
  <cp:revision>55</cp:revision>
  <cp:lastPrinted>2021-02-10T13:56:32Z</cp:lastPrinted>
  <dcterms:created xsi:type="dcterms:W3CDTF">2020-01-08T21:37:02Z</dcterms:created>
  <dcterms:modified xsi:type="dcterms:W3CDTF">2023-08-28T14:33:21Z</dcterms:modified>
</cp:coreProperties>
</file>